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94"/>
  </p:notesMasterIdLst>
  <p:handoutMasterIdLst>
    <p:handoutMasterId r:id="rId95"/>
  </p:handoutMasterIdLst>
  <p:sldIdLst>
    <p:sldId id="281" r:id="rId2"/>
    <p:sldId id="383" r:id="rId3"/>
    <p:sldId id="584" r:id="rId4"/>
    <p:sldId id="400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423" r:id="rId13"/>
    <p:sldId id="511" r:id="rId14"/>
    <p:sldId id="513" r:id="rId15"/>
    <p:sldId id="413" r:id="rId16"/>
    <p:sldId id="421" r:id="rId17"/>
    <p:sldId id="422" r:id="rId18"/>
    <p:sldId id="414" r:id="rId19"/>
    <p:sldId id="514" r:id="rId20"/>
    <p:sldId id="516" r:id="rId21"/>
    <p:sldId id="515" r:id="rId22"/>
    <p:sldId id="517" r:id="rId23"/>
    <p:sldId id="518" r:id="rId24"/>
    <p:sldId id="520" r:id="rId25"/>
    <p:sldId id="519" r:id="rId26"/>
    <p:sldId id="521" r:id="rId27"/>
    <p:sldId id="434" r:id="rId28"/>
    <p:sldId id="432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31" r:id="rId39"/>
    <p:sldId id="532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40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551" r:id="rId59"/>
    <p:sldId id="466" r:id="rId60"/>
    <p:sldId id="552" r:id="rId61"/>
    <p:sldId id="553" r:id="rId62"/>
    <p:sldId id="554" r:id="rId63"/>
    <p:sldId id="555" r:id="rId64"/>
    <p:sldId id="472" r:id="rId65"/>
    <p:sldId id="556" r:id="rId66"/>
    <p:sldId id="557" r:id="rId67"/>
    <p:sldId id="558" r:id="rId68"/>
    <p:sldId id="559" r:id="rId69"/>
    <p:sldId id="560" r:id="rId70"/>
    <p:sldId id="561" r:id="rId71"/>
    <p:sldId id="562" r:id="rId72"/>
    <p:sldId id="563" r:id="rId73"/>
    <p:sldId id="564" r:id="rId74"/>
    <p:sldId id="565" r:id="rId75"/>
    <p:sldId id="566" r:id="rId76"/>
    <p:sldId id="567" r:id="rId77"/>
    <p:sldId id="568" r:id="rId78"/>
    <p:sldId id="569" r:id="rId79"/>
    <p:sldId id="570" r:id="rId80"/>
    <p:sldId id="571" r:id="rId81"/>
    <p:sldId id="572" r:id="rId82"/>
    <p:sldId id="573" r:id="rId83"/>
    <p:sldId id="583" r:id="rId84"/>
    <p:sldId id="574" r:id="rId85"/>
    <p:sldId id="575" r:id="rId86"/>
    <p:sldId id="576" r:id="rId87"/>
    <p:sldId id="577" r:id="rId88"/>
    <p:sldId id="578" r:id="rId89"/>
    <p:sldId id="579" r:id="rId90"/>
    <p:sldId id="580" r:id="rId91"/>
    <p:sldId id="581" r:id="rId92"/>
    <p:sldId id="324" r:id="rId9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0000CC"/>
    <a:srgbClr val="0000FF"/>
    <a:srgbClr val="005C99"/>
    <a:srgbClr val="006DB5"/>
    <a:srgbClr val="FDC513"/>
    <a:srgbClr val="000099"/>
    <a:srgbClr val="0070B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สไตล์ธีม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3" autoAdjust="0"/>
    <p:restoredTop sz="91921" autoAdjust="0"/>
  </p:normalViewPr>
  <p:slideViewPr>
    <p:cSldViewPr snapToGrid="0" snapToObjects="1">
      <p:cViewPr varScale="1">
        <p:scale>
          <a:sx n="89" d="100"/>
          <a:sy n="89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6338"/>
    </p:cViewPr>
  </p:sorterViewPr>
  <p:notesViewPr>
    <p:cSldViewPr snapToGrid="0" snapToObjects="1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2B4A4-458D-49BB-98ED-F00AFE7A4D9D}" type="doc">
      <dgm:prSet loTypeId="urn:microsoft.com/office/officeart/2005/8/layout/process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2755B18F-3472-43CE-A963-2D8D0D929F28}">
      <dgm:prSet phldrT="[ข้อความ]" custT="1"/>
      <dgm:spPr/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ศึกษาข้อมูลทั้งเชิงคุณภาพและเชิงปริมาณ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200" b="1" dirty="0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(1. ทบทวนคู่มือฯ ปี 56 / 2. วิเคราะห์ข้อมูลโดยใช้ค่าทางสถิติ / 3. สัมภาษณ์ผู้ประกอบการทั้ง 3 กลุ่ม / 4. สอบถามผู้บริหารและบุคลากรของสถานประกอบการ  / 5. สัมภาษณ์คณะผู้ตรวจประเมิน </a:t>
          </a:r>
          <a:r>
            <a:rPr lang="en-US" sz="1200" b="1" dirty="0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ISO</a:t>
          </a:r>
          <a:r>
            <a:rPr lang="th-TH" sz="1200" b="1" dirty="0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1200" b="1" dirty="0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DEA145-22B4-4C46-B333-F916A5CE16F8}" type="parTrans" cxnId="{5784BFC5-A480-4967-A281-641BB42CE69E}">
      <dgm:prSet/>
      <dgm:spPr/>
      <dgm:t>
        <a:bodyPr/>
        <a:lstStyle/>
        <a:p>
          <a:pPr algn="ctr"/>
          <a:endParaRPr lang="th-TH" sz="2800" b="1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D56E0ED-BB27-4339-A903-07F3B2F5CABE}" type="sibTrans" cxnId="{5784BFC5-A480-4967-A281-641BB42CE69E}">
      <dgm:prSet/>
      <dgm:spPr/>
      <dgm:t>
        <a:bodyPr/>
        <a:lstStyle/>
        <a:p>
          <a:pPr algn="ctr"/>
          <a:endParaRPr lang="th-TH" sz="2800" b="1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C629DD-8F85-4DA0-88A2-00366FB4CED8}">
      <dgm:prSet phldrT="[ข้อความ]" custT="1"/>
      <dgm:spPr/>
      <dgm:t>
        <a:bodyPr/>
        <a:lstStyle/>
        <a:p>
          <a:pPr algn="ctr"/>
          <a:r>
            <a:rPr lang="th-TH" sz="2800" b="1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ยกร่างคู่มือฯ</a:t>
          </a:r>
          <a:endParaRPr lang="th-TH" sz="2800" b="1" dirty="0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BB2FDA-4750-4A26-AEA2-A435D40A55ED}" type="parTrans" cxnId="{801504DE-7A66-40E1-8089-113BEBC4B957}">
      <dgm:prSet/>
      <dgm:spPr/>
      <dgm:t>
        <a:bodyPr/>
        <a:lstStyle/>
        <a:p>
          <a:pPr algn="ctr"/>
          <a:endParaRPr lang="th-TH" sz="2800" b="1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CA4D9D-D186-436A-ACDC-8E6CB68FDEF4}" type="sibTrans" cxnId="{801504DE-7A66-40E1-8089-113BEBC4B957}">
      <dgm:prSet/>
      <dgm:spPr/>
      <dgm:t>
        <a:bodyPr/>
        <a:lstStyle/>
        <a:p>
          <a:pPr algn="ctr"/>
          <a:endParaRPr lang="th-TH" sz="2800" b="1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B8DDD1A-6C58-4ED4-B992-0BF864573E0A}">
      <dgm:prSet phldrT="[ข้อความ]" custT="1"/>
      <dgm:spPr/>
      <dgm:t>
        <a:bodyPr/>
        <a:lstStyle/>
        <a:p>
          <a:pPr algn="ctr"/>
          <a:r>
            <a:rPr lang="th-TH" sz="2800" b="1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ประชุม </a:t>
          </a:r>
          <a:r>
            <a:rPr lang="en-US" sz="2800" b="1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Focus Group </a:t>
          </a:r>
          <a:r>
            <a:rPr lang="th-TH" sz="2800" b="1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คณะกรรมการตรวจประเมิน</a:t>
          </a:r>
          <a:endParaRPr lang="th-TH" sz="2800" b="1" dirty="0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23E5B4-0FD4-4916-B2E2-5C9D7810080B}" type="parTrans" cxnId="{D8A46D46-F70B-4B77-956F-8E6DAD23C145}">
      <dgm:prSet/>
      <dgm:spPr/>
      <dgm:t>
        <a:bodyPr/>
        <a:lstStyle/>
        <a:p>
          <a:pPr algn="ctr"/>
          <a:endParaRPr lang="th-TH" sz="2800" b="1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11F8618-2875-4FC2-B763-B25B5BFFBF38}" type="sibTrans" cxnId="{D8A46D46-F70B-4B77-956F-8E6DAD23C145}">
      <dgm:prSet/>
      <dgm:spPr/>
      <dgm:t>
        <a:bodyPr/>
        <a:lstStyle/>
        <a:p>
          <a:pPr algn="ctr"/>
          <a:endParaRPr lang="th-TH" sz="2800" b="1">
            <a:solidFill>
              <a:srgbClr val="0033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4AB6B7-F7E7-452F-BDA1-FBDA96E4581D}">
      <dgm:prSet custT="1"/>
      <dgm:spPr/>
      <dgm:t>
        <a:bodyPr/>
        <a:lstStyle/>
        <a:p>
          <a:r>
            <a:rPr lang="th-TH" sz="2800" b="1" dirty="0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 คู่มือการประเมินมาตรฐานสถานที่จัดงานประเทศไทย (ประเภทห้องประชุม)  </a:t>
          </a:r>
          <a:br>
            <a:rPr lang="th-TH" sz="2800" b="1" dirty="0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dirty="0" smtClean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ฉบับปรับปรุง ปี 2558</a:t>
          </a:r>
          <a:endParaRPr lang="th-TH" sz="2800" dirty="0">
            <a:solidFill>
              <a:srgbClr val="0033CC"/>
            </a:solidFill>
          </a:endParaRPr>
        </a:p>
      </dgm:t>
    </dgm:pt>
    <dgm:pt modelId="{4FAD0484-0E65-4323-8091-B3901EEBBC6B}" type="parTrans" cxnId="{A4D2EDBB-D903-46B9-B158-A7EF5B231A8F}">
      <dgm:prSet/>
      <dgm:spPr/>
      <dgm:t>
        <a:bodyPr/>
        <a:lstStyle/>
        <a:p>
          <a:endParaRPr lang="th-TH" sz="2800">
            <a:solidFill>
              <a:srgbClr val="0033CC"/>
            </a:solidFill>
          </a:endParaRPr>
        </a:p>
      </dgm:t>
    </dgm:pt>
    <dgm:pt modelId="{93AAD33B-C3BF-4B6B-A84B-263AB2FA5569}" type="sibTrans" cxnId="{A4D2EDBB-D903-46B9-B158-A7EF5B231A8F}">
      <dgm:prSet/>
      <dgm:spPr/>
      <dgm:t>
        <a:bodyPr/>
        <a:lstStyle/>
        <a:p>
          <a:endParaRPr lang="th-TH" sz="2800">
            <a:solidFill>
              <a:srgbClr val="0033CC"/>
            </a:solidFill>
          </a:endParaRPr>
        </a:p>
      </dgm:t>
    </dgm:pt>
    <dgm:pt modelId="{CBC2C069-0B30-4C62-9DAC-76F4E26327CE}" type="pres">
      <dgm:prSet presAssocID="{5082B4A4-458D-49BB-98ED-F00AFE7A4D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E076CD4-4551-4F6F-AF3A-27B0F965563F}" type="pres">
      <dgm:prSet presAssocID="{FD4AB6B7-F7E7-452F-BDA1-FBDA96E4581D}" presName="boxAndChildren" presStyleCnt="0"/>
      <dgm:spPr/>
      <dgm:t>
        <a:bodyPr/>
        <a:lstStyle/>
        <a:p>
          <a:endParaRPr lang="th-TH"/>
        </a:p>
      </dgm:t>
    </dgm:pt>
    <dgm:pt modelId="{61A83F2C-7A1F-49EE-AC98-D26B493551F9}" type="pres">
      <dgm:prSet presAssocID="{FD4AB6B7-F7E7-452F-BDA1-FBDA96E4581D}" presName="parentTextBox" presStyleLbl="node1" presStyleIdx="0" presStyleCnt="4"/>
      <dgm:spPr/>
      <dgm:t>
        <a:bodyPr/>
        <a:lstStyle/>
        <a:p>
          <a:endParaRPr lang="th-TH"/>
        </a:p>
      </dgm:t>
    </dgm:pt>
    <dgm:pt modelId="{4E2C7A91-CEC4-4AC9-8F1F-5E309BF7FD25}" type="pres">
      <dgm:prSet presAssocID="{811F8618-2875-4FC2-B763-B25B5BFFBF38}" presName="sp" presStyleCnt="0"/>
      <dgm:spPr/>
      <dgm:t>
        <a:bodyPr/>
        <a:lstStyle/>
        <a:p>
          <a:endParaRPr lang="th-TH"/>
        </a:p>
      </dgm:t>
    </dgm:pt>
    <dgm:pt modelId="{F296873B-4879-4664-A320-3495F4601235}" type="pres">
      <dgm:prSet presAssocID="{FB8DDD1A-6C58-4ED4-B992-0BF864573E0A}" presName="arrowAndChildren" presStyleCnt="0"/>
      <dgm:spPr/>
      <dgm:t>
        <a:bodyPr/>
        <a:lstStyle/>
        <a:p>
          <a:endParaRPr lang="th-TH"/>
        </a:p>
      </dgm:t>
    </dgm:pt>
    <dgm:pt modelId="{70128076-834E-45FE-BB6B-526619D88743}" type="pres">
      <dgm:prSet presAssocID="{FB8DDD1A-6C58-4ED4-B992-0BF864573E0A}" presName="parentTextArrow" presStyleLbl="node1" presStyleIdx="1" presStyleCnt="4"/>
      <dgm:spPr/>
      <dgm:t>
        <a:bodyPr/>
        <a:lstStyle/>
        <a:p>
          <a:endParaRPr lang="th-TH"/>
        </a:p>
      </dgm:t>
    </dgm:pt>
    <dgm:pt modelId="{085B524E-4DE6-4B95-81B6-D67D0D96EC7D}" type="pres">
      <dgm:prSet presAssocID="{24CA4D9D-D186-436A-ACDC-8E6CB68FDEF4}" presName="sp" presStyleCnt="0"/>
      <dgm:spPr/>
      <dgm:t>
        <a:bodyPr/>
        <a:lstStyle/>
        <a:p>
          <a:endParaRPr lang="th-TH"/>
        </a:p>
      </dgm:t>
    </dgm:pt>
    <dgm:pt modelId="{F67771EA-F200-4D12-9F4F-C459B587F00C}" type="pres">
      <dgm:prSet presAssocID="{B6C629DD-8F85-4DA0-88A2-00366FB4CED8}" presName="arrowAndChildren" presStyleCnt="0"/>
      <dgm:spPr/>
      <dgm:t>
        <a:bodyPr/>
        <a:lstStyle/>
        <a:p>
          <a:endParaRPr lang="th-TH"/>
        </a:p>
      </dgm:t>
    </dgm:pt>
    <dgm:pt modelId="{F08BA32E-669A-4F27-93DE-67BDC271C695}" type="pres">
      <dgm:prSet presAssocID="{B6C629DD-8F85-4DA0-88A2-00366FB4CED8}" presName="parentTextArrow" presStyleLbl="node1" presStyleIdx="2" presStyleCnt="4"/>
      <dgm:spPr/>
      <dgm:t>
        <a:bodyPr/>
        <a:lstStyle/>
        <a:p>
          <a:endParaRPr lang="th-TH"/>
        </a:p>
      </dgm:t>
    </dgm:pt>
    <dgm:pt modelId="{DE06239F-0A84-4C63-9BDA-09EF3CA17DC7}" type="pres">
      <dgm:prSet presAssocID="{9D56E0ED-BB27-4339-A903-07F3B2F5CABE}" presName="sp" presStyleCnt="0"/>
      <dgm:spPr/>
      <dgm:t>
        <a:bodyPr/>
        <a:lstStyle/>
        <a:p>
          <a:endParaRPr lang="th-TH"/>
        </a:p>
      </dgm:t>
    </dgm:pt>
    <dgm:pt modelId="{E052BF42-9D4D-4751-AE8A-D0E5BBA667B1}" type="pres">
      <dgm:prSet presAssocID="{2755B18F-3472-43CE-A963-2D8D0D929F28}" presName="arrowAndChildren" presStyleCnt="0"/>
      <dgm:spPr/>
      <dgm:t>
        <a:bodyPr/>
        <a:lstStyle/>
        <a:p>
          <a:endParaRPr lang="th-TH"/>
        </a:p>
      </dgm:t>
    </dgm:pt>
    <dgm:pt modelId="{F7788ABC-57C2-4B17-BB9A-142711A8FFA7}" type="pres">
      <dgm:prSet presAssocID="{2755B18F-3472-43CE-A963-2D8D0D929F28}" presName="parentTextArrow" presStyleLbl="node1" presStyleIdx="3" presStyleCnt="4" custLinFactNeighborY="711"/>
      <dgm:spPr/>
      <dgm:t>
        <a:bodyPr/>
        <a:lstStyle/>
        <a:p>
          <a:endParaRPr lang="th-TH"/>
        </a:p>
      </dgm:t>
    </dgm:pt>
  </dgm:ptLst>
  <dgm:cxnLst>
    <dgm:cxn modelId="{44BC917D-13BD-4CA4-A816-E47F8B11B1FA}" type="presOf" srcId="{B6C629DD-8F85-4DA0-88A2-00366FB4CED8}" destId="{F08BA32E-669A-4F27-93DE-67BDC271C695}" srcOrd="0" destOrd="0" presId="urn:microsoft.com/office/officeart/2005/8/layout/process4"/>
    <dgm:cxn modelId="{801504DE-7A66-40E1-8089-113BEBC4B957}" srcId="{5082B4A4-458D-49BB-98ED-F00AFE7A4D9D}" destId="{B6C629DD-8F85-4DA0-88A2-00366FB4CED8}" srcOrd="1" destOrd="0" parTransId="{24BB2FDA-4750-4A26-AEA2-A435D40A55ED}" sibTransId="{24CA4D9D-D186-436A-ACDC-8E6CB68FDEF4}"/>
    <dgm:cxn modelId="{A4D2EDBB-D903-46B9-B158-A7EF5B231A8F}" srcId="{5082B4A4-458D-49BB-98ED-F00AFE7A4D9D}" destId="{FD4AB6B7-F7E7-452F-BDA1-FBDA96E4581D}" srcOrd="3" destOrd="0" parTransId="{4FAD0484-0E65-4323-8091-B3901EEBBC6B}" sibTransId="{93AAD33B-C3BF-4B6B-A84B-263AB2FA5569}"/>
    <dgm:cxn modelId="{037CBFB8-E2A7-4928-AE89-BFB6DCB82602}" type="presOf" srcId="{5082B4A4-458D-49BB-98ED-F00AFE7A4D9D}" destId="{CBC2C069-0B30-4C62-9DAC-76F4E26327CE}" srcOrd="0" destOrd="0" presId="urn:microsoft.com/office/officeart/2005/8/layout/process4"/>
    <dgm:cxn modelId="{E41F2900-1E2E-4C3C-98F7-FFE2CFB7B5DD}" type="presOf" srcId="{2755B18F-3472-43CE-A963-2D8D0D929F28}" destId="{F7788ABC-57C2-4B17-BB9A-142711A8FFA7}" srcOrd="0" destOrd="0" presId="urn:microsoft.com/office/officeart/2005/8/layout/process4"/>
    <dgm:cxn modelId="{D8A46D46-F70B-4B77-956F-8E6DAD23C145}" srcId="{5082B4A4-458D-49BB-98ED-F00AFE7A4D9D}" destId="{FB8DDD1A-6C58-4ED4-B992-0BF864573E0A}" srcOrd="2" destOrd="0" parTransId="{1E23E5B4-0FD4-4916-B2E2-5C9D7810080B}" sibTransId="{811F8618-2875-4FC2-B763-B25B5BFFBF38}"/>
    <dgm:cxn modelId="{F52DE9A9-1684-4116-8DF2-AE4F8FE6BEBE}" type="presOf" srcId="{FD4AB6B7-F7E7-452F-BDA1-FBDA96E4581D}" destId="{61A83F2C-7A1F-49EE-AC98-D26B493551F9}" srcOrd="0" destOrd="0" presId="urn:microsoft.com/office/officeart/2005/8/layout/process4"/>
    <dgm:cxn modelId="{EFBE8E88-7B07-4FDC-AA1D-6C1ACA1C3B62}" type="presOf" srcId="{FB8DDD1A-6C58-4ED4-B992-0BF864573E0A}" destId="{70128076-834E-45FE-BB6B-526619D88743}" srcOrd="0" destOrd="0" presId="urn:microsoft.com/office/officeart/2005/8/layout/process4"/>
    <dgm:cxn modelId="{5784BFC5-A480-4967-A281-641BB42CE69E}" srcId="{5082B4A4-458D-49BB-98ED-F00AFE7A4D9D}" destId="{2755B18F-3472-43CE-A963-2D8D0D929F28}" srcOrd="0" destOrd="0" parTransId="{10DEA145-22B4-4C46-B333-F916A5CE16F8}" sibTransId="{9D56E0ED-BB27-4339-A903-07F3B2F5CABE}"/>
    <dgm:cxn modelId="{AFFD700B-81AD-4D45-94CE-9387536F86B8}" type="presParOf" srcId="{CBC2C069-0B30-4C62-9DAC-76F4E26327CE}" destId="{BE076CD4-4551-4F6F-AF3A-27B0F965563F}" srcOrd="0" destOrd="0" presId="urn:microsoft.com/office/officeart/2005/8/layout/process4"/>
    <dgm:cxn modelId="{36B3BF93-3F9B-4D06-A1E9-C2011CF10167}" type="presParOf" srcId="{BE076CD4-4551-4F6F-AF3A-27B0F965563F}" destId="{61A83F2C-7A1F-49EE-AC98-D26B493551F9}" srcOrd="0" destOrd="0" presId="urn:microsoft.com/office/officeart/2005/8/layout/process4"/>
    <dgm:cxn modelId="{F5E2AEE6-767F-451D-A5C5-73FCB171DFFD}" type="presParOf" srcId="{CBC2C069-0B30-4C62-9DAC-76F4E26327CE}" destId="{4E2C7A91-CEC4-4AC9-8F1F-5E309BF7FD25}" srcOrd="1" destOrd="0" presId="urn:microsoft.com/office/officeart/2005/8/layout/process4"/>
    <dgm:cxn modelId="{419ABB06-77A9-4C09-A40B-DD1E98054B00}" type="presParOf" srcId="{CBC2C069-0B30-4C62-9DAC-76F4E26327CE}" destId="{F296873B-4879-4664-A320-3495F4601235}" srcOrd="2" destOrd="0" presId="urn:microsoft.com/office/officeart/2005/8/layout/process4"/>
    <dgm:cxn modelId="{9AC58859-187A-45D1-8FF4-9F1CF3255515}" type="presParOf" srcId="{F296873B-4879-4664-A320-3495F4601235}" destId="{70128076-834E-45FE-BB6B-526619D88743}" srcOrd="0" destOrd="0" presId="urn:microsoft.com/office/officeart/2005/8/layout/process4"/>
    <dgm:cxn modelId="{DB501141-7374-4282-958E-AA29A73FC5E9}" type="presParOf" srcId="{CBC2C069-0B30-4C62-9DAC-76F4E26327CE}" destId="{085B524E-4DE6-4B95-81B6-D67D0D96EC7D}" srcOrd="3" destOrd="0" presId="urn:microsoft.com/office/officeart/2005/8/layout/process4"/>
    <dgm:cxn modelId="{B1E8112F-1933-42C6-8CBF-EE0A33F67884}" type="presParOf" srcId="{CBC2C069-0B30-4C62-9DAC-76F4E26327CE}" destId="{F67771EA-F200-4D12-9F4F-C459B587F00C}" srcOrd="4" destOrd="0" presId="urn:microsoft.com/office/officeart/2005/8/layout/process4"/>
    <dgm:cxn modelId="{B1C4EC90-C69D-48CC-91BB-68169DBDC0CD}" type="presParOf" srcId="{F67771EA-F200-4D12-9F4F-C459B587F00C}" destId="{F08BA32E-669A-4F27-93DE-67BDC271C695}" srcOrd="0" destOrd="0" presId="urn:microsoft.com/office/officeart/2005/8/layout/process4"/>
    <dgm:cxn modelId="{5F4EBD5A-749B-4BD4-8998-5DDF25260B21}" type="presParOf" srcId="{CBC2C069-0B30-4C62-9DAC-76F4E26327CE}" destId="{DE06239F-0A84-4C63-9BDA-09EF3CA17DC7}" srcOrd="5" destOrd="0" presId="urn:microsoft.com/office/officeart/2005/8/layout/process4"/>
    <dgm:cxn modelId="{D0190278-4EB4-479E-95D8-74140A9FE001}" type="presParOf" srcId="{CBC2C069-0B30-4C62-9DAC-76F4E26327CE}" destId="{E052BF42-9D4D-4751-AE8A-D0E5BBA667B1}" srcOrd="6" destOrd="0" presId="urn:microsoft.com/office/officeart/2005/8/layout/process4"/>
    <dgm:cxn modelId="{086B9739-B278-459B-9F2F-8CCB7DA745CE}" type="presParOf" srcId="{E052BF42-9D4D-4751-AE8A-D0E5BBA667B1}" destId="{F7788ABC-57C2-4B17-BB9A-142711A8FFA7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A7343-5003-4098-A85D-D85280254DA7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</dgm:pt>
    <dgm:pt modelId="{3BF7CDE3-70AA-4D43-BABE-EFC9D2E4D85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Convention/</a:t>
          </a:r>
          <a:b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Exhibition Center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5CF73EE-E29A-4AA3-96E6-F5C3B5EC3DBC}" type="parTrans" cxnId="{73A75D03-2685-4244-969F-F2F66046D32D}">
      <dgm:prSet/>
      <dgm:spPr/>
      <dgm:t>
        <a:bodyPr/>
        <a:lstStyle/>
        <a:p>
          <a:endParaRPr lang="th-TH" sz="28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D7D084D-4EAC-4896-860F-595D09B22EA2}" type="sibTrans" cxnId="{73A75D03-2685-4244-969F-F2F66046D32D}">
      <dgm:prSet/>
      <dgm:spPr/>
      <dgm:t>
        <a:bodyPr/>
        <a:lstStyle/>
        <a:p>
          <a:endParaRPr lang="th-TH" sz="28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AA99D72-92C4-45F7-A04F-B416BCFF3EE9}">
      <dgm:prSet phldrT="[Text]" custT="1"/>
      <dgm:spPr/>
      <dgm:t>
        <a:bodyPr anchor="b"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Hotel/Resort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F194A8E-69F1-448E-AD0E-056DDA1417F3}" type="parTrans" cxnId="{9D545314-08DA-4575-BC23-BC97878E39D4}">
      <dgm:prSet/>
      <dgm:spPr/>
      <dgm:t>
        <a:bodyPr/>
        <a:lstStyle/>
        <a:p>
          <a:endParaRPr lang="th-TH" sz="28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A2D727-1851-4639-9E90-44D52F8DB485}" type="sibTrans" cxnId="{9D545314-08DA-4575-BC23-BC97878E39D4}">
      <dgm:prSet/>
      <dgm:spPr/>
      <dgm:t>
        <a:bodyPr/>
        <a:lstStyle/>
        <a:p>
          <a:endParaRPr lang="th-TH" sz="28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2BF8B26-1AB4-42C8-9DD6-F798AF16DA1E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Public/Private Sectors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25AC126-BFBA-4524-BCA0-876A7D2D0054}" type="parTrans" cxnId="{D02AEF6B-136D-473E-9E1B-9C03D3F7A8F1}">
      <dgm:prSet/>
      <dgm:spPr/>
      <dgm:t>
        <a:bodyPr/>
        <a:lstStyle/>
        <a:p>
          <a:endParaRPr lang="th-TH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54AAE-7D7A-4A68-A29C-BB714EDF6186}" type="sibTrans" cxnId="{D02AEF6B-136D-473E-9E1B-9C03D3F7A8F1}">
      <dgm:prSet/>
      <dgm:spPr/>
      <dgm:t>
        <a:bodyPr/>
        <a:lstStyle/>
        <a:p>
          <a:endParaRPr lang="th-TH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1D61C8-F1EF-4C6D-85B8-00DE61C2C674}" type="pres">
      <dgm:prSet presAssocID="{362A7343-5003-4098-A85D-D85280254DA7}" presName="Name0" presStyleCnt="0">
        <dgm:presLayoutVars>
          <dgm:chMax val="7"/>
          <dgm:resizeHandles val="exact"/>
        </dgm:presLayoutVars>
      </dgm:prSet>
      <dgm:spPr/>
    </dgm:pt>
    <dgm:pt modelId="{B15BF618-292F-47BE-8FD4-ED39AF500929}" type="pres">
      <dgm:prSet presAssocID="{362A7343-5003-4098-A85D-D85280254DA7}" presName="comp1" presStyleCnt="0"/>
      <dgm:spPr/>
    </dgm:pt>
    <dgm:pt modelId="{FD577979-2D09-4A53-99B7-6085DB8B7972}" type="pres">
      <dgm:prSet presAssocID="{362A7343-5003-4098-A85D-D85280254DA7}" presName="circle1" presStyleLbl="node1" presStyleIdx="0" presStyleCnt="3"/>
      <dgm:spPr/>
      <dgm:t>
        <a:bodyPr/>
        <a:lstStyle/>
        <a:p>
          <a:endParaRPr lang="th-TH"/>
        </a:p>
      </dgm:t>
    </dgm:pt>
    <dgm:pt modelId="{37A65A50-CAC9-41E7-8BCC-779577E956B6}" type="pres">
      <dgm:prSet presAssocID="{362A7343-5003-4098-A85D-D85280254DA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0CCAC1-3A3A-4A29-82DE-649701C081FE}" type="pres">
      <dgm:prSet presAssocID="{362A7343-5003-4098-A85D-D85280254DA7}" presName="comp2" presStyleCnt="0"/>
      <dgm:spPr/>
    </dgm:pt>
    <dgm:pt modelId="{783A20B7-3874-4579-A419-6F4C4969C8F2}" type="pres">
      <dgm:prSet presAssocID="{362A7343-5003-4098-A85D-D85280254DA7}" presName="circle2" presStyleLbl="node1" presStyleIdx="1" presStyleCnt="3"/>
      <dgm:spPr/>
      <dgm:t>
        <a:bodyPr/>
        <a:lstStyle/>
        <a:p>
          <a:endParaRPr lang="th-TH"/>
        </a:p>
      </dgm:t>
    </dgm:pt>
    <dgm:pt modelId="{D6506783-C22F-44B5-B23B-E9E0632AEF8D}" type="pres">
      <dgm:prSet presAssocID="{362A7343-5003-4098-A85D-D85280254DA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74768C-7F1F-47E0-A7F0-00059A40538A}" type="pres">
      <dgm:prSet presAssocID="{362A7343-5003-4098-A85D-D85280254DA7}" presName="comp3" presStyleCnt="0"/>
      <dgm:spPr/>
    </dgm:pt>
    <dgm:pt modelId="{D81BC5BC-2AF5-4122-98B1-F8BCDB5BB122}" type="pres">
      <dgm:prSet presAssocID="{362A7343-5003-4098-A85D-D85280254DA7}" presName="circle3" presStyleLbl="node1" presStyleIdx="2" presStyleCnt="3"/>
      <dgm:spPr/>
      <dgm:t>
        <a:bodyPr/>
        <a:lstStyle/>
        <a:p>
          <a:endParaRPr lang="th-TH"/>
        </a:p>
      </dgm:t>
    </dgm:pt>
    <dgm:pt modelId="{3E895ED5-76F9-4701-A4D4-109C71F9D825}" type="pres">
      <dgm:prSet presAssocID="{362A7343-5003-4098-A85D-D85280254DA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A4E80C4-8AF8-49A3-B630-012CEB3C9FFE}" type="presOf" srcId="{3BF7CDE3-70AA-4D43-BABE-EFC9D2E4D854}" destId="{FD577979-2D09-4A53-99B7-6085DB8B7972}" srcOrd="0" destOrd="0" presId="urn:microsoft.com/office/officeart/2005/8/layout/venn2"/>
    <dgm:cxn modelId="{1D006286-BC5B-45D1-9317-79A5DB78C7D0}" type="presOf" srcId="{3BF7CDE3-70AA-4D43-BABE-EFC9D2E4D854}" destId="{37A65A50-CAC9-41E7-8BCC-779577E956B6}" srcOrd="1" destOrd="0" presId="urn:microsoft.com/office/officeart/2005/8/layout/venn2"/>
    <dgm:cxn modelId="{9D545314-08DA-4575-BC23-BC97878E39D4}" srcId="{362A7343-5003-4098-A85D-D85280254DA7}" destId="{9AA99D72-92C4-45F7-A04F-B416BCFF3EE9}" srcOrd="1" destOrd="0" parTransId="{FF194A8E-69F1-448E-AD0E-056DDA1417F3}" sibTransId="{B7A2D727-1851-4639-9E90-44D52F8DB485}"/>
    <dgm:cxn modelId="{B0FA8DE9-E033-4E53-9A5F-ED6E432949EC}" type="presOf" srcId="{D2BF8B26-1AB4-42C8-9DD6-F798AF16DA1E}" destId="{D81BC5BC-2AF5-4122-98B1-F8BCDB5BB122}" srcOrd="0" destOrd="0" presId="urn:microsoft.com/office/officeart/2005/8/layout/venn2"/>
    <dgm:cxn modelId="{58A358D1-3AFF-4875-9EFD-C981290F6BCB}" type="presOf" srcId="{D2BF8B26-1AB4-42C8-9DD6-F798AF16DA1E}" destId="{3E895ED5-76F9-4701-A4D4-109C71F9D825}" srcOrd="1" destOrd="0" presId="urn:microsoft.com/office/officeart/2005/8/layout/venn2"/>
    <dgm:cxn modelId="{E777EC3E-BA6C-4A60-AEB3-452929BC845C}" type="presOf" srcId="{9AA99D72-92C4-45F7-A04F-B416BCFF3EE9}" destId="{D6506783-C22F-44B5-B23B-E9E0632AEF8D}" srcOrd="1" destOrd="0" presId="urn:microsoft.com/office/officeart/2005/8/layout/venn2"/>
    <dgm:cxn modelId="{D02AEF6B-136D-473E-9E1B-9C03D3F7A8F1}" srcId="{362A7343-5003-4098-A85D-D85280254DA7}" destId="{D2BF8B26-1AB4-42C8-9DD6-F798AF16DA1E}" srcOrd="2" destOrd="0" parTransId="{425AC126-BFBA-4524-BCA0-876A7D2D0054}" sibTransId="{E7A54AAE-7D7A-4A68-A29C-BB714EDF6186}"/>
    <dgm:cxn modelId="{375F63F2-A311-4C17-8444-105D8F5B0030}" type="presOf" srcId="{9AA99D72-92C4-45F7-A04F-B416BCFF3EE9}" destId="{783A20B7-3874-4579-A419-6F4C4969C8F2}" srcOrd="0" destOrd="0" presId="urn:microsoft.com/office/officeart/2005/8/layout/venn2"/>
    <dgm:cxn modelId="{9CE44EDD-752F-4799-A0E8-B80E22C6C671}" type="presOf" srcId="{362A7343-5003-4098-A85D-D85280254DA7}" destId="{4B1D61C8-F1EF-4C6D-85B8-00DE61C2C674}" srcOrd="0" destOrd="0" presId="urn:microsoft.com/office/officeart/2005/8/layout/venn2"/>
    <dgm:cxn modelId="{73A75D03-2685-4244-969F-F2F66046D32D}" srcId="{362A7343-5003-4098-A85D-D85280254DA7}" destId="{3BF7CDE3-70AA-4D43-BABE-EFC9D2E4D854}" srcOrd="0" destOrd="0" parTransId="{85CF73EE-E29A-4AA3-96E6-F5C3B5EC3DBC}" sibTransId="{5D7D084D-4EAC-4896-860F-595D09B22EA2}"/>
    <dgm:cxn modelId="{17048567-20D6-4B66-A548-773FB56D6B16}" type="presParOf" srcId="{4B1D61C8-F1EF-4C6D-85B8-00DE61C2C674}" destId="{B15BF618-292F-47BE-8FD4-ED39AF500929}" srcOrd="0" destOrd="0" presId="urn:microsoft.com/office/officeart/2005/8/layout/venn2"/>
    <dgm:cxn modelId="{BDDE99A8-673F-4AFD-8EAF-43CD22D96AAC}" type="presParOf" srcId="{B15BF618-292F-47BE-8FD4-ED39AF500929}" destId="{FD577979-2D09-4A53-99B7-6085DB8B7972}" srcOrd="0" destOrd="0" presId="urn:microsoft.com/office/officeart/2005/8/layout/venn2"/>
    <dgm:cxn modelId="{F06BEFF9-21F2-45E5-872E-3E12C5037CA6}" type="presParOf" srcId="{B15BF618-292F-47BE-8FD4-ED39AF500929}" destId="{37A65A50-CAC9-41E7-8BCC-779577E956B6}" srcOrd="1" destOrd="0" presId="urn:microsoft.com/office/officeart/2005/8/layout/venn2"/>
    <dgm:cxn modelId="{DF3AD0AC-BCE7-4D6B-A8CF-A29710F0C912}" type="presParOf" srcId="{4B1D61C8-F1EF-4C6D-85B8-00DE61C2C674}" destId="{590CCAC1-3A3A-4A29-82DE-649701C081FE}" srcOrd="1" destOrd="0" presId="urn:microsoft.com/office/officeart/2005/8/layout/venn2"/>
    <dgm:cxn modelId="{76B5050D-329F-4F26-8831-5CC98B9DE0EE}" type="presParOf" srcId="{590CCAC1-3A3A-4A29-82DE-649701C081FE}" destId="{783A20B7-3874-4579-A419-6F4C4969C8F2}" srcOrd="0" destOrd="0" presId="urn:microsoft.com/office/officeart/2005/8/layout/venn2"/>
    <dgm:cxn modelId="{4CAD978F-995E-4D6D-89C3-4108C4FA006E}" type="presParOf" srcId="{590CCAC1-3A3A-4A29-82DE-649701C081FE}" destId="{D6506783-C22F-44B5-B23B-E9E0632AEF8D}" srcOrd="1" destOrd="0" presId="urn:microsoft.com/office/officeart/2005/8/layout/venn2"/>
    <dgm:cxn modelId="{7A0108CB-371A-452C-A30C-9CFB1963915F}" type="presParOf" srcId="{4B1D61C8-F1EF-4C6D-85B8-00DE61C2C674}" destId="{3274768C-7F1F-47E0-A7F0-00059A40538A}" srcOrd="2" destOrd="0" presId="urn:microsoft.com/office/officeart/2005/8/layout/venn2"/>
    <dgm:cxn modelId="{2051F715-E98D-43D6-82CA-F57D2EF7C25B}" type="presParOf" srcId="{3274768C-7F1F-47E0-A7F0-00059A40538A}" destId="{D81BC5BC-2AF5-4122-98B1-F8BCDB5BB122}" srcOrd="0" destOrd="0" presId="urn:microsoft.com/office/officeart/2005/8/layout/venn2"/>
    <dgm:cxn modelId="{2F05C7BB-0316-4D0C-B05F-1D2AFBCF590D}" type="presParOf" srcId="{3274768C-7F1F-47E0-A7F0-00059A40538A}" destId="{3E895ED5-76F9-4701-A4D4-109C71F9D82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8F3736-CEA2-4138-8AE4-29CC2BA8942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3E91839-9A01-45F8-A5D2-3C3CE9870F52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TMVS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F0BFC4C6-CC0A-4F6E-993C-2B377BDC7340}" type="parTrans" cxnId="{000C0823-2FF8-4984-8742-F56AEF595A14}">
      <dgm:prSet/>
      <dgm:spPr/>
      <dgm:t>
        <a:bodyPr/>
        <a:lstStyle/>
        <a:p>
          <a:endParaRPr lang="th-TH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DAC0E5F4-5CF8-4819-AA6B-E6E613E3E56E}" type="sibTrans" cxnId="{000C0823-2FF8-4984-8742-F56AEF595A14}">
      <dgm:prSet/>
      <dgm:spPr/>
      <dgm:t>
        <a:bodyPr/>
        <a:lstStyle/>
        <a:p>
          <a:endParaRPr lang="th-TH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5F0F44BF-8B02-4485-940F-6664C7376817}">
      <dgm:prSet phldrT="[Text]" custT="1"/>
      <dgm:spPr/>
      <dgm:t>
        <a:bodyPr/>
        <a:lstStyle/>
        <a:p>
          <a:r>
            <a:rPr lang="en-US" sz="11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Physical</a:t>
          </a:r>
          <a:endParaRPr lang="th-TH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530AE409-77FD-4AD3-AACA-C0A9332EB20F}" type="parTrans" cxnId="{249DBD26-AE26-4A6E-B54E-AB19E32FB820}">
      <dgm:prSet/>
      <dgm:spPr/>
      <dgm:t>
        <a:bodyPr/>
        <a:lstStyle/>
        <a:p>
          <a:endParaRPr lang="th-TH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236BD825-3A83-47E8-BCBA-A1746FF9201D}" type="sibTrans" cxnId="{249DBD26-AE26-4A6E-B54E-AB19E32FB820}">
      <dgm:prSet/>
      <dgm:spPr/>
      <dgm:t>
        <a:bodyPr/>
        <a:lstStyle/>
        <a:p>
          <a:endParaRPr lang="th-TH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65D0FA51-D077-481B-B033-D8BC824257AA}">
      <dgm:prSet phldrT="[Text]" custT="1"/>
      <dgm:spPr/>
      <dgm:t>
        <a:bodyPr/>
        <a:lstStyle/>
        <a:p>
          <a:r>
            <a:rPr lang="en-US" sz="11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lang="th-TH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4BBAF91B-99A0-46F1-9856-1F14A84AD819}" type="parTrans" cxnId="{43C6DFD9-5D48-4712-8568-D5E5DA6B30E5}">
      <dgm:prSet/>
      <dgm:spPr/>
      <dgm:t>
        <a:bodyPr/>
        <a:lstStyle/>
        <a:p>
          <a:endParaRPr lang="th-TH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22299B08-AE96-4018-BE87-D9F6918062B6}" type="sibTrans" cxnId="{43C6DFD9-5D48-4712-8568-D5E5DA6B30E5}">
      <dgm:prSet/>
      <dgm:spPr/>
      <dgm:t>
        <a:bodyPr/>
        <a:lstStyle/>
        <a:p>
          <a:endParaRPr lang="th-TH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16527E36-7A73-41D5-973C-5F50EA6F5DBE}">
      <dgm:prSet phldrT="[Text]" custT="1"/>
      <dgm:spPr/>
      <dgm:t>
        <a:bodyPr/>
        <a:lstStyle/>
        <a:p>
          <a:r>
            <a:rPr lang="en-US" sz="11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Service and                                   Management </a:t>
          </a:r>
          <a:endParaRPr lang="th-TH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A71B303E-03A5-4094-BBC3-8DAD09772426}" type="parTrans" cxnId="{82A7E3AB-277B-4E83-A4BE-D46B6049EBF6}">
      <dgm:prSet/>
      <dgm:spPr/>
      <dgm:t>
        <a:bodyPr/>
        <a:lstStyle/>
        <a:p>
          <a:endParaRPr lang="th-TH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F98DAB2F-2619-44D5-82D6-08A98CDD2F28}" type="sibTrans" cxnId="{82A7E3AB-277B-4E83-A4BE-D46B6049EBF6}">
      <dgm:prSet/>
      <dgm:spPr/>
      <dgm:t>
        <a:bodyPr/>
        <a:lstStyle/>
        <a:p>
          <a:endParaRPr lang="th-TH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H SarabunPSK" panose="020B0500040200020003" pitchFamily="34" charset="-34"/>
          </a:endParaRPr>
        </a:p>
      </dgm:t>
    </dgm:pt>
    <dgm:pt modelId="{A9D2D6E4-B54B-47F8-9150-3D8B24E532B2}" type="pres">
      <dgm:prSet presAssocID="{BD8F3736-CEA2-4138-8AE4-29CC2BA894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23BC9F7-9C18-4691-A74F-922C8CD3ED8D}" type="pres">
      <dgm:prSet presAssocID="{03E91839-9A01-45F8-A5D2-3C3CE9870F52}" presName="centerShape" presStyleLbl="node0" presStyleIdx="0" presStyleCnt="1"/>
      <dgm:spPr/>
      <dgm:t>
        <a:bodyPr/>
        <a:lstStyle/>
        <a:p>
          <a:endParaRPr lang="th-TH"/>
        </a:p>
      </dgm:t>
    </dgm:pt>
    <dgm:pt modelId="{B7540E14-C0D8-45F5-B86E-06118570F2C1}" type="pres">
      <dgm:prSet presAssocID="{5F0F44BF-8B02-4485-940F-6664C7376817}" presName="node" presStyleLbl="node1" presStyleIdx="0" presStyleCnt="3" custScaleX="115269" custScaleY="1105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9A0D81-8D19-4FB2-AF6B-0B9E0D0247F0}" type="pres">
      <dgm:prSet presAssocID="{5F0F44BF-8B02-4485-940F-6664C7376817}" presName="dummy" presStyleCnt="0"/>
      <dgm:spPr/>
      <dgm:t>
        <a:bodyPr/>
        <a:lstStyle/>
        <a:p>
          <a:endParaRPr lang="th-TH"/>
        </a:p>
      </dgm:t>
    </dgm:pt>
    <dgm:pt modelId="{5C54E9FC-E2B9-42E8-A2E8-944C534EACDB}" type="pres">
      <dgm:prSet presAssocID="{236BD825-3A83-47E8-BCBA-A1746FF9201D}" presName="sibTrans" presStyleLbl="sibTrans2D1" presStyleIdx="0" presStyleCnt="3"/>
      <dgm:spPr/>
      <dgm:t>
        <a:bodyPr/>
        <a:lstStyle/>
        <a:p>
          <a:endParaRPr lang="th-TH"/>
        </a:p>
      </dgm:t>
    </dgm:pt>
    <dgm:pt modelId="{C1D2527F-49BC-4138-A6E3-791A5FCB22E9}" type="pres">
      <dgm:prSet presAssocID="{65D0FA51-D077-481B-B033-D8BC824257AA}" presName="node" presStyleLbl="node1" presStyleIdx="1" presStyleCnt="3" custScaleX="115269" custScaleY="1105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9EEC4A-9322-4A4A-AEE3-470EA3808C6C}" type="pres">
      <dgm:prSet presAssocID="{65D0FA51-D077-481B-B033-D8BC824257AA}" presName="dummy" presStyleCnt="0"/>
      <dgm:spPr/>
      <dgm:t>
        <a:bodyPr/>
        <a:lstStyle/>
        <a:p>
          <a:endParaRPr lang="th-TH"/>
        </a:p>
      </dgm:t>
    </dgm:pt>
    <dgm:pt modelId="{5D3B13EF-8ED0-41C5-814F-38AE2B5482AF}" type="pres">
      <dgm:prSet presAssocID="{22299B08-AE96-4018-BE87-D9F6918062B6}" presName="sibTrans" presStyleLbl="sibTrans2D1" presStyleIdx="1" presStyleCnt="3"/>
      <dgm:spPr/>
      <dgm:t>
        <a:bodyPr/>
        <a:lstStyle/>
        <a:p>
          <a:endParaRPr lang="th-TH"/>
        </a:p>
      </dgm:t>
    </dgm:pt>
    <dgm:pt modelId="{4957D7D4-23D0-4851-9DE2-6D4366060F6E}" type="pres">
      <dgm:prSet presAssocID="{16527E36-7A73-41D5-973C-5F50EA6F5DBE}" presName="node" presStyleLbl="node1" presStyleIdx="2" presStyleCnt="3" custScaleX="115269" custScaleY="1105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E0B0BF-8E86-4467-9201-B9CC63194CBC}" type="pres">
      <dgm:prSet presAssocID="{16527E36-7A73-41D5-973C-5F50EA6F5DBE}" presName="dummy" presStyleCnt="0"/>
      <dgm:spPr/>
      <dgm:t>
        <a:bodyPr/>
        <a:lstStyle/>
        <a:p>
          <a:endParaRPr lang="th-TH"/>
        </a:p>
      </dgm:t>
    </dgm:pt>
    <dgm:pt modelId="{80F8BE05-286F-458D-84CA-3718614B9247}" type="pres">
      <dgm:prSet presAssocID="{F98DAB2F-2619-44D5-82D6-08A98CDD2F28}" presName="sibTrans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249DBD26-AE26-4A6E-B54E-AB19E32FB820}" srcId="{03E91839-9A01-45F8-A5D2-3C3CE9870F52}" destId="{5F0F44BF-8B02-4485-940F-6664C7376817}" srcOrd="0" destOrd="0" parTransId="{530AE409-77FD-4AD3-AACA-C0A9332EB20F}" sibTransId="{236BD825-3A83-47E8-BCBA-A1746FF9201D}"/>
    <dgm:cxn modelId="{20737D36-662F-4D3A-A35B-FB89089435F8}" type="presOf" srcId="{16527E36-7A73-41D5-973C-5F50EA6F5DBE}" destId="{4957D7D4-23D0-4851-9DE2-6D4366060F6E}" srcOrd="0" destOrd="0" presId="urn:microsoft.com/office/officeart/2005/8/layout/radial6"/>
    <dgm:cxn modelId="{8AF37F08-37F2-4310-871E-96EE08AE33F3}" type="presOf" srcId="{236BD825-3A83-47E8-BCBA-A1746FF9201D}" destId="{5C54E9FC-E2B9-42E8-A2E8-944C534EACDB}" srcOrd="0" destOrd="0" presId="urn:microsoft.com/office/officeart/2005/8/layout/radial6"/>
    <dgm:cxn modelId="{B302C494-D253-4D14-B639-E4932D0E9A9B}" type="presOf" srcId="{03E91839-9A01-45F8-A5D2-3C3CE9870F52}" destId="{323BC9F7-9C18-4691-A74F-922C8CD3ED8D}" srcOrd="0" destOrd="0" presId="urn:microsoft.com/office/officeart/2005/8/layout/radial6"/>
    <dgm:cxn modelId="{33A5031C-040E-4B8E-9A4B-FA18EDB7AD06}" type="presOf" srcId="{65D0FA51-D077-481B-B033-D8BC824257AA}" destId="{C1D2527F-49BC-4138-A6E3-791A5FCB22E9}" srcOrd="0" destOrd="0" presId="urn:microsoft.com/office/officeart/2005/8/layout/radial6"/>
    <dgm:cxn modelId="{AAC9E85E-57BD-4C01-B269-AC94CBA45B5C}" type="presOf" srcId="{5F0F44BF-8B02-4485-940F-6664C7376817}" destId="{B7540E14-C0D8-45F5-B86E-06118570F2C1}" srcOrd="0" destOrd="0" presId="urn:microsoft.com/office/officeart/2005/8/layout/radial6"/>
    <dgm:cxn modelId="{000C0823-2FF8-4984-8742-F56AEF595A14}" srcId="{BD8F3736-CEA2-4138-8AE4-29CC2BA89421}" destId="{03E91839-9A01-45F8-A5D2-3C3CE9870F52}" srcOrd="0" destOrd="0" parTransId="{F0BFC4C6-CC0A-4F6E-993C-2B377BDC7340}" sibTransId="{DAC0E5F4-5CF8-4819-AA6B-E6E613E3E56E}"/>
    <dgm:cxn modelId="{396E7007-9877-4035-B2BC-E0467384D9FF}" type="presOf" srcId="{BD8F3736-CEA2-4138-8AE4-29CC2BA89421}" destId="{A9D2D6E4-B54B-47F8-9150-3D8B24E532B2}" srcOrd="0" destOrd="0" presId="urn:microsoft.com/office/officeart/2005/8/layout/radial6"/>
    <dgm:cxn modelId="{B265CB76-9791-43AE-9D5E-A9BA4AD2E1FB}" type="presOf" srcId="{F98DAB2F-2619-44D5-82D6-08A98CDD2F28}" destId="{80F8BE05-286F-458D-84CA-3718614B9247}" srcOrd="0" destOrd="0" presId="urn:microsoft.com/office/officeart/2005/8/layout/radial6"/>
    <dgm:cxn modelId="{43C6DFD9-5D48-4712-8568-D5E5DA6B30E5}" srcId="{03E91839-9A01-45F8-A5D2-3C3CE9870F52}" destId="{65D0FA51-D077-481B-B033-D8BC824257AA}" srcOrd="1" destOrd="0" parTransId="{4BBAF91B-99A0-46F1-9856-1F14A84AD819}" sibTransId="{22299B08-AE96-4018-BE87-D9F6918062B6}"/>
    <dgm:cxn modelId="{82A7E3AB-277B-4E83-A4BE-D46B6049EBF6}" srcId="{03E91839-9A01-45F8-A5D2-3C3CE9870F52}" destId="{16527E36-7A73-41D5-973C-5F50EA6F5DBE}" srcOrd="2" destOrd="0" parTransId="{A71B303E-03A5-4094-BBC3-8DAD09772426}" sibTransId="{F98DAB2F-2619-44D5-82D6-08A98CDD2F28}"/>
    <dgm:cxn modelId="{BD913BB7-A6FE-419D-B626-A8A25274B646}" type="presOf" srcId="{22299B08-AE96-4018-BE87-D9F6918062B6}" destId="{5D3B13EF-8ED0-41C5-814F-38AE2B5482AF}" srcOrd="0" destOrd="0" presId="urn:microsoft.com/office/officeart/2005/8/layout/radial6"/>
    <dgm:cxn modelId="{74561736-5C04-4F1A-B804-BD1B717DA179}" type="presParOf" srcId="{A9D2D6E4-B54B-47F8-9150-3D8B24E532B2}" destId="{323BC9F7-9C18-4691-A74F-922C8CD3ED8D}" srcOrd="0" destOrd="0" presId="urn:microsoft.com/office/officeart/2005/8/layout/radial6"/>
    <dgm:cxn modelId="{E41BEAA9-DCE8-4936-8A0E-75F935D4DB35}" type="presParOf" srcId="{A9D2D6E4-B54B-47F8-9150-3D8B24E532B2}" destId="{B7540E14-C0D8-45F5-B86E-06118570F2C1}" srcOrd="1" destOrd="0" presId="urn:microsoft.com/office/officeart/2005/8/layout/radial6"/>
    <dgm:cxn modelId="{DAC3DA82-D1A8-434E-A862-F61BA0615981}" type="presParOf" srcId="{A9D2D6E4-B54B-47F8-9150-3D8B24E532B2}" destId="{CB9A0D81-8D19-4FB2-AF6B-0B9E0D0247F0}" srcOrd="2" destOrd="0" presId="urn:microsoft.com/office/officeart/2005/8/layout/radial6"/>
    <dgm:cxn modelId="{FF636284-F1C7-4D78-AF6B-3C3F8BEB8BBB}" type="presParOf" srcId="{A9D2D6E4-B54B-47F8-9150-3D8B24E532B2}" destId="{5C54E9FC-E2B9-42E8-A2E8-944C534EACDB}" srcOrd="3" destOrd="0" presId="urn:microsoft.com/office/officeart/2005/8/layout/radial6"/>
    <dgm:cxn modelId="{480FA359-57D3-4D27-9A55-82779C54210C}" type="presParOf" srcId="{A9D2D6E4-B54B-47F8-9150-3D8B24E532B2}" destId="{C1D2527F-49BC-4138-A6E3-791A5FCB22E9}" srcOrd="4" destOrd="0" presId="urn:microsoft.com/office/officeart/2005/8/layout/radial6"/>
    <dgm:cxn modelId="{CFBAE5BF-5FF2-428E-8238-0532731F1572}" type="presParOf" srcId="{A9D2D6E4-B54B-47F8-9150-3D8B24E532B2}" destId="{599EEC4A-9322-4A4A-AEE3-470EA3808C6C}" srcOrd="5" destOrd="0" presId="urn:microsoft.com/office/officeart/2005/8/layout/radial6"/>
    <dgm:cxn modelId="{A3A47FE4-BA10-48CD-A6FC-C850823898A3}" type="presParOf" srcId="{A9D2D6E4-B54B-47F8-9150-3D8B24E532B2}" destId="{5D3B13EF-8ED0-41C5-814F-38AE2B5482AF}" srcOrd="6" destOrd="0" presId="urn:microsoft.com/office/officeart/2005/8/layout/radial6"/>
    <dgm:cxn modelId="{FAE3DC6F-956C-4E49-99B7-FEBD3AC883E4}" type="presParOf" srcId="{A9D2D6E4-B54B-47F8-9150-3D8B24E532B2}" destId="{4957D7D4-23D0-4851-9DE2-6D4366060F6E}" srcOrd="7" destOrd="0" presId="urn:microsoft.com/office/officeart/2005/8/layout/radial6"/>
    <dgm:cxn modelId="{4E432DED-62DD-495F-87A9-3555126EA5F4}" type="presParOf" srcId="{A9D2D6E4-B54B-47F8-9150-3D8B24E532B2}" destId="{ADE0B0BF-8E86-4467-9201-B9CC63194CBC}" srcOrd="8" destOrd="0" presId="urn:microsoft.com/office/officeart/2005/8/layout/radial6"/>
    <dgm:cxn modelId="{5C5A376B-FB1B-44BF-ACF4-19576731046A}" type="presParOf" srcId="{A9D2D6E4-B54B-47F8-9150-3D8B24E532B2}" destId="{80F8BE05-286F-458D-84CA-3718614B924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F3736-CEA2-4138-8AE4-29CC2BA8942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3E91839-9A01-45F8-A5D2-3C3CE9870F52}">
      <dgm:prSet phldrT="[Text]" custT="1"/>
      <dgm:spPr/>
      <dgm:t>
        <a:bodyPr/>
        <a:lstStyle/>
        <a:p>
          <a:r>
            <a:rPr lang="en-US" sz="3200" dirty="0" smtClean="0">
              <a:latin typeface="Leelawadee" panose="020B0502040204020203" pitchFamily="34" charset="-34"/>
              <a:cs typeface="Leelawadee" panose="020B0502040204020203" pitchFamily="34" charset="-34"/>
            </a:rPr>
            <a:t>Meeting room</a:t>
          </a:r>
          <a:endParaRPr lang="th-TH" sz="32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F0BFC4C6-CC0A-4F6E-993C-2B377BDC7340}" type="parTrans" cxnId="{000C0823-2FF8-4984-8742-F56AEF595A14}">
      <dgm:prSet/>
      <dgm:spPr/>
      <dgm:t>
        <a:bodyPr/>
        <a:lstStyle/>
        <a:p>
          <a:endParaRPr lang="th-TH" sz="105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DAC0E5F4-5CF8-4819-AA6B-E6E613E3E56E}" type="sibTrans" cxnId="{000C0823-2FF8-4984-8742-F56AEF595A14}">
      <dgm:prSet/>
      <dgm:spPr/>
      <dgm:t>
        <a:bodyPr/>
        <a:lstStyle/>
        <a:p>
          <a:endParaRPr lang="th-TH" sz="105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F0F44BF-8B02-4485-940F-6664C7376817}">
      <dgm:prSet phldrT="[Text]" custT="1"/>
      <dgm:spPr/>
      <dgm:t>
        <a:bodyPr/>
        <a:lstStyle/>
        <a:p>
          <a:r>
            <a:rPr lang="en-US" sz="3200" dirty="0" smtClean="0">
              <a:latin typeface="Leelawadee" panose="020B0502040204020203" pitchFamily="34" charset="-34"/>
              <a:cs typeface="Leelawadee" panose="020B0502040204020203" pitchFamily="34" charset="-34"/>
            </a:rPr>
            <a:t>P – 31</a:t>
          </a:r>
          <a:endParaRPr lang="th-TH" sz="32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30AE409-77FD-4AD3-AACA-C0A9332EB20F}" type="parTrans" cxnId="{249DBD26-AE26-4A6E-B54E-AB19E32FB820}">
      <dgm:prSet/>
      <dgm:spPr/>
      <dgm:t>
        <a:bodyPr/>
        <a:lstStyle/>
        <a:p>
          <a:endParaRPr lang="th-TH" sz="105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36BD825-3A83-47E8-BCBA-A1746FF9201D}" type="sibTrans" cxnId="{249DBD26-AE26-4A6E-B54E-AB19E32FB820}">
      <dgm:prSet/>
      <dgm:spPr/>
      <dgm:t>
        <a:bodyPr/>
        <a:lstStyle/>
        <a:p>
          <a:endParaRPr lang="th-TH" sz="105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65D0FA51-D077-481B-B033-D8BC824257AA}">
      <dgm:prSet phldrT="[Text]" custT="1"/>
      <dgm:spPr/>
      <dgm:t>
        <a:bodyPr/>
        <a:lstStyle/>
        <a:p>
          <a:r>
            <a:rPr lang="en-US" sz="3200" dirty="0" smtClean="0">
              <a:latin typeface="Leelawadee" panose="020B0502040204020203" pitchFamily="34" charset="-34"/>
              <a:cs typeface="Leelawadee" panose="020B0502040204020203" pitchFamily="34" charset="-34"/>
            </a:rPr>
            <a:t>T – 5</a:t>
          </a:r>
          <a:endParaRPr lang="th-TH" sz="32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BBAF91B-99A0-46F1-9856-1F14A84AD819}" type="parTrans" cxnId="{43C6DFD9-5D48-4712-8568-D5E5DA6B30E5}">
      <dgm:prSet/>
      <dgm:spPr/>
      <dgm:t>
        <a:bodyPr/>
        <a:lstStyle/>
        <a:p>
          <a:endParaRPr lang="th-TH" sz="105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2299B08-AE96-4018-BE87-D9F6918062B6}" type="sibTrans" cxnId="{43C6DFD9-5D48-4712-8568-D5E5DA6B30E5}">
      <dgm:prSet/>
      <dgm:spPr/>
      <dgm:t>
        <a:bodyPr/>
        <a:lstStyle/>
        <a:p>
          <a:endParaRPr lang="th-TH" sz="105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16527E36-7A73-41D5-973C-5F50EA6F5DBE}">
      <dgm:prSet phldrT="[Text]" custT="1"/>
      <dgm:spPr/>
      <dgm:t>
        <a:bodyPr/>
        <a:lstStyle/>
        <a:p>
          <a:r>
            <a:rPr lang="en-US" sz="3200" dirty="0" smtClean="0">
              <a:latin typeface="Leelawadee" panose="020B0502040204020203" pitchFamily="34" charset="-34"/>
              <a:cs typeface="Leelawadee" panose="020B0502040204020203" pitchFamily="34" charset="-34"/>
            </a:rPr>
            <a:t>S – 19</a:t>
          </a:r>
          <a:endParaRPr lang="th-TH" sz="32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71B303E-03A5-4094-BBC3-8DAD09772426}" type="parTrans" cxnId="{82A7E3AB-277B-4E83-A4BE-D46B6049EBF6}">
      <dgm:prSet/>
      <dgm:spPr/>
      <dgm:t>
        <a:bodyPr/>
        <a:lstStyle/>
        <a:p>
          <a:endParaRPr lang="th-TH" sz="105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F98DAB2F-2619-44D5-82D6-08A98CDD2F28}" type="sibTrans" cxnId="{82A7E3AB-277B-4E83-A4BE-D46B6049EBF6}">
      <dgm:prSet/>
      <dgm:spPr/>
      <dgm:t>
        <a:bodyPr/>
        <a:lstStyle/>
        <a:p>
          <a:endParaRPr lang="th-TH" sz="105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DD32CEC-C927-424A-8329-395BF6B7FA51}" type="pres">
      <dgm:prSet presAssocID="{BD8F3736-CEA2-4138-8AE4-29CC2BA894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6E02EE6-57F6-459C-85B0-2B7A73964C47}" type="pres">
      <dgm:prSet presAssocID="{03E91839-9A01-45F8-A5D2-3C3CE9870F52}" presName="centerShape" presStyleLbl="node0" presStyleIdx="0" presStyleCnt="1"/>
      <dgm:spPr/>
      <dgm:t>
        <a:bodyPr/>
        <a:lstStyle/>
        <a:p>
          <a:endParaRPr lang="th-TH"/>
        </a:p>
      </dgm:t>
    </dgm:pt>
    <dgm:pt modelId="{D7A82C7D-5632-477C-BD76-9E63DD2D3381}" type="pres">
      <dgm:prSet presAssocID="{5F0F44BF-8B02-4485-940F-6664C73768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0F3BAC-78DF-4E99-9990-C924555EEE05}" type="pres">
      <dgm:prSet presAssocID="{5F0F44BF-8B02-4485-940F-6664C7376817}" presName="dummy" presStyleCnt="0"/>
      <dgm:spPr/>
      <dgm:t>
        <a:bodyPr/>
        <a:lstStyle/>
        <a:p>
          <a:endParaRPr lang="th-TH"/>
        </a:p>
      </dgm:t>
    </dgm:pt>
    <dgm:pt modelId="{715B9B10-686E-4298-A5CB-FE4AC4BC4BEE}" type="pres">
      <dgm:prSet presAssocID="{236BD825-3A83-47E8-BCBA-A1746FF9201D}" presName="sibTrans" presStyleLbl="sibTrans2D1" presStyleIdx="0" presStyleCnt="3"/>
      <dgm:spPr/>
      <dgm:t>
        <a:bodyPr/>
        <a:lstStyle/>
        <a:p>
          <a:endParaRPr lang="th-TH"/>
        </a:p>
      </dgm:t>
    </dgm:pt>
    <dgm:pt modelId="{9705594A-296B-400C-A938-A7BEFC589A68}" type="pres">
      <dgm:prSet presAssocID="{65D0FA51-D077-481B-B033-D8BC824257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85641D-B6C4-4C93-B6FA-0B98AB1A0C90}" type="pres">
      <dgm:prSet presAssocID="{65D0FA51-D077-481B-B033-D8BC824257AA}" presName="dummy" presStyleCnt="0"/>
      <dgm:spPr/>
      <dgm:t>
        <a:bodyPr/>
        <a:lstStyle/>
        <a:p>
          <a:endParaRPr lang="th-TH"/>
        </a:p>
      </dgm:t>
    </dgm:pt>
    <dgm:pt modelId="{D15FA977-93DE-432D-8D90-76BEA19CC53D}" type="pres">
      <dgm:prSet presAssocID="{22299B08-AE96-4018-BE87-D9F6918062B6}" presName="sibTrans" presStyleLbl="sibTrans2D1" presStyleIdx="1" presStyleCnt="3"/>
      <dgm:spPr/>
      <dgm:t>
        <a:bodyPr/>
        <a:lstStyle/>
        <a:p>
          <a:endParaRPr lang="th-TH"/>
        </a:p>
      </dgm:t>
    </dgm:pt>
    <dgm:pt modelId="{3900EF77-1F27-4ACD-9293-F9024D12241A}" type="pres">
      <dgm:prSet presAssocID="{16527E36-7A73-41D5-973C-5F50EA6F5D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E35593-B497-4FD5-B040-B56A8477EB0C}" type="pres">
      <dgm:prSet presAssocID="{16527E36-7A73-41D5-973C-5F50EA6F5DBE}" presName="dummy" presStyleCnt="0"/>
      <dgm:spPr/>
      <dgm:t>
        <a:bodyPr/>
        <a:lstStyle/>
        <a:p>
          <a:endParaRPr lang="th-TH"/>
        </a:p>
      </dgm:t>
    </dgm:pt>
    <dgm:pt modelId="{DBAD2EC7-D1F6-40E0-9DF0-FD2CF56BD241}" type="pres">
      <dgm:prSet presAssocID="{F98DAB2F-2619-44D5-82D6-08A98CDD2F28}" presName="sibTrans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249DBD26-AE26-4A6E-B54E-AB19E32FB820}" srcId="{03E91839-9A01-45F8-A5D2-3C3CE9870F52}" destId="{5F0F44BF-8B02-4485-940F-6664C7376817}" srcOrd="0" destOrd="0" parTransId="{530AE409-77FD-4AD3-AACA-C0A9332EB20F}" sibTransId="{236BD825-3A83-47E8-BCBA-A1746FF9201D}"/>
    <dgm:cxn modelId="{F400831A-B7CA-4E5A-907A-17E4ACC31124}" type="presOf" srcId="{16527E36-7A73-41D5-973C-5F50EA6F5DBE}" destId="{3900EF77-1F27-4ACD-9293-F9024D12241A}" srcOrd="0" destOrd="0" presId="urn:microsoft.com/office/officeart/2005/8/layout/radial6"/>
    <dgm:cxn modelId="{EFE9F188-1088-4936-A3F0-A5330426CDE1}" type="presOf" srcId="{F98DAB2F-2619-44D5-82D6-08A98CDD2F28}" destId="{DBAD2EC7-D1F6-40E0-9DF0-FD2CF56BD241}" srcOrd="0" destOrd="0" presId="urn:microsoft.com/office/officeart/2005/8/layout/radial6"/>
    <dgm:cxn modelId="{55F12C73-758B-4D0A-9939-5324DE0A1410}" type="presOf" srcId="{236BD825-3A83-47E8-BCBA-A1746FF9201D}" destId="{715B9B10-686E-4298-A5CB-FE4AC4BC4BEE}" srcOrd="0" destOrd="0" presId="urn:microsoft.com/office/officeart/2005/8/layout/radial6"/>
    <dgm:cxn modelId="{7A78E4BC-C769-4C5A-9BA0-0A280E1FD425}" type="presOf" srcId="{03E91839-9A01-45F8-A5D2-3C3CE9870F52}" destId="{D6E02EE6-57F6-459C-85B0-2B7A73964C47}" srcOrd="0" destOrd="0" presId="urn:microsoft.com/office/officeart/2005/8/layout/radial6"/>
    <dgm:cxn modelId="{D52BF8EA-938B-48BB-B25F-7632738C65F1}" type="presOf" srcId="{BD8F3736-CEA2-4138-8AE4-29CC2BA89421}" destId="{BDD32CEC-C927-424A-8329-395BF6B7FA51}" srcOrd="0" destOrd="0" presId="urn:microsoft.com/office/officeart/2005/8/layout/radial6"/>
    <dgm:cxn modelId="{000C0823-2FF8-4984-8742-F56AEF595A14}" srcId="{BD8F3736-CEA2-4138-8AE4-29CC2BA89421}" destId="{03E91839-9A01-45F8-A5D2-3C3CE9870F52}" srcOrd="0" destOrd="0" parTransId="{F0BFC4C6-CC0A-4F6E-993C-2B377BDC7340}" sibTransId="{DAC0E5F4-5CF8-4819-AA6B-E6E613E3E56E}"/>
    <dgm:cxn modelId="{43C6DFD9-5D48-4712-8568-D5E5DA6B30E5}" srcId="{03E91839-9A01-45F8-A5D2-3C3CE9870F52}" destId="{65D0FA51-D077-481B-B033-D8BC824257AA}" srcOrd="1" destOrd="0" parTransId="{4BBAF91B-99A0-46F1-9856-1F14A84AD819}" sibTransId="{22299B08-AE96-4018-BE87-D9F6918062B6}"/>
    <dgm:cxn modelId="{1AA10F62-BAF4-425A-A365-8F2E3944EFE5}" type="presOf" srcId="{22299B08-AE96-4018-BE87-D9F6918062B6}" destId="{D15FA977-93DE-432D-8D90-76BEA19CC53D}" srcOrd="0" destOrd="0" presId="urn:microsoft.com/office/officeart/2005/8/layout/radial6"/>
    <dgm:cxn modelId="{82A7E3AB-277B-4E83-A4BE-D46B6049EBF6}" srcId="{03E91839-9A01-45F8-A5D2-3C3CE9870F52}" destId="{16527E36-7A73-41D5-973C-5F50EA6F5DBE}" srcOrd="2" destOrd="0" parTransId="{A71B303E-03A5-4094-BBC3-8DAD09772426}" sibTransId="{F98DAB2F-2619-44D5-82D6-08A98CDD2F28}"/>
    <dgm:cxn modelId="{046DDAC8-0E7A-4B6F-84A7-7C77044B1ED6}" type="presOf" srcId="{5F0F44BF-8B02-4485-940F-6664C7376817}" destId="{D7A82C7D-5632-477C-BD76-9E63DD2D3381}" srcOrd="0" destOrd="0" presId="urn:microsoft.com/office/officeart/2005/8/layout/radial6"/>
    <dgm:cxn modelId="{D384E8A1-1476-430B-B929-DD13587CD003}" type="presOf" srcId="{65D0FA51-D077-481B-B033-D8BC824257AA}" destId="{9705594A-296B-400C-A938-A7BEFC589A68}" srcOrd="0" destOrd="0" presId="urn:microsoft.com/office/officeart/2005/8/layout/radial6"/>
    <dgm:cxn modelId="{5A80C8FA-0153-4F29-B233-E780A428C6A1}" type="presParOf" srcId="{BDD32CEC-C927-424A-8329-395BF6B7FA51}" destId="{D6E02EE6-57F6-459C-85B0-2B7A73964C47}" srcOrd="0" destOrd="0" presId="urn:microsoft.com/office/officeart/2005/8/layout/radial6"/>
    <dgm:cxn modelId="{5BD0D8A3-A60E-4819-BBFF-2EC6D92CE18A}" type="presParOf" srcId="{BDD32CEC-C927-424A-8329-395BF6B7FA51}" destId="{D7A82C7D-5632-477C-BD76-9E63DD2D3381}" srcOrd="1" destOrd="0" presId="urn:microsoft.com/office/officeart/2005/8/layout/radial6"/>
    <dgm:cxn modelId="{6328C5AD-6B1E-4689-BEEE-9438E9974D3A}" type="presParOf" srcId="{BDD32CEC-C927-424A-8329-395BF6B7FA51}" destId="{A20F3BAC-78DF-4E99-9990-C924555EEE05}" srcOrd="2" destOrd="0" presId="urn:microsoft.com/office/officeart/2005/8/layout/radial6"/>
    <dgm:cxn modelId="{E80833B4-CA79-46FD-8138-46DC14ECDD8E}" type="presParOf" srcId="{BDD32CEC-C927-424A-8329-395BF6B7FA51}" destId="{715B9B10-686E-4298-A5CB-FE4AC4BC4BEE}" srcOrd="3" destOrd="0" presId="urn:microsoft.com/office/officeart/2005/8/layout/radial6"/>
    <dgm:cxn modelId="{921FAFEE-45A1-4077-956E-08EB3AFB1955}" type="presParOf" srcId="{BDD32CEC-C927-424A-8329-395BF6B7FA51}" destId="{9705594A-296B-400C-A938-A7BEFC589A68}" srcOrd="4" destOrd="0" presId="urn:microsoft.com/office/officeart/2005/8/layout/radial6"/>
    <dgm:cxn modelId="{6B651479-D956-4AEA-83D9-AAEBACD867A6}" type="presParOf" srcId="{BDD32CEC-C927-424A-8329-395BF6B7FA51}" destId="{0285641D-B6C4-4C93-B6FA-0B98AB1A0C90}" srcOrd="5" destOrd="0" presId="urn:microsoft.com/office/officeart/2005/8/layout/radial6"/>
    <dgm:cxn modelId="{89DE6670-77C2-47EB-954A-C828323B3BC0}" type="presParOf" srcId="{BDD32CEC-C927-424A-8329-395BF6B7FA51}" destId="{D15FA977-93DE-432D-8D90-76BEA19CC53D}" srcOrd="6" destOrd="0" presId="urn:microsoft.com/office/officeart/2005/8/layout/radial6"/>
    <dgm:cxn modelId="{9BD03B35-6ADD-47C3-9E49-AC3BEB3661A1}" type="presParOf" srcId="{BDD32CEC-C927-424A-8329-395BF6B7FA51}" destId="{3900EF77-1F27-4ACD-9293-F9024D12241A}" srcOrd="7" destOrd="0" presId="urn:microsoft.com/office/officeart/2005/8/layout/radial6"/>
    <dgm:cxn modelId="{16A17D7D-F2AA-4D1F-BD83-B983C551CAB2}" type="presParOf" srcId="{BDD32CEC-C927-424A-8329-395BF6B7FA51}" destId="{5FE35593-B497-4FD5-B040-B56A8477EB0C}" srcOrd="8" destOrd="0" presId="urn:microsoft.com/office/officeart/2005/8/layout/radial6"/>
    <dgm:cxn modelId="{DEC19338-75D6-43B3-9B88-72C26007DC93}" type="presParOf" srcId="{BDD32CEC-C927-424A-8329-395BF6B7FA51}" destId="{DBAD2EC7-D1F6-40E0-9DF0-FD2CF56BD24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F3736-CEA2-4138-8AE4-29CC2BA89421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3E91839-9A01-45F8-A5D2-3C3CE9870F52}">
      <dgm:prSet phldrT="[Text]" custT="1"/>
      <dgm:spPr/>
      <dgm:t>
        <a:bodyPr/>
        <a:lstStyle/>
        <a:p>
          <a:r>
            <a: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Physical  31</a:t>
          </a:r>
          <a:endParaRPr lang="th-TH" sz="3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0BFC4C6-CC0A-4F6E-993C-2B377BDC7340}" type="parTrans" cxnId="{000C0823-2FF8-4984-8742-F56AEF595A14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C0E5F4-5CF8-4819-AA6B-E6E613E3E56E}" type="sibTrans" cxnId="{000C0823-2FF8-4984-8742-F56AEF595A14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C653B9-4111-4237-85EB-C042AE4F74FD}">
      <dgm:prSet custT="1"/>
      <dgm:spPr/>
      <dgm:t>
        <a:bodyPr/>
        <a:lstStyle/>
        <a:p>
          <a:r>
            <a: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Technology  5 </a:t>
          </a:r>
          <a:endParaRPr lang="th-TH" sz="3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57073C3-841D-4DB1-BB15-DDEFFA854C1F}" type="parTrans" cxnId="{90DF9A2D-295D-40BB-82B6-C11A33B03816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822B2B-6D34-46C6-9607-AAEC76FE1962}" type="sibTrans" cxnId="{90DF9A2D-295D-40BB-82B6-C11A33B03816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572509-735B-4302-B3A2-4D37A0385382}">
      <dgm:prSet custT="1"/>
      <dgm:spPr/>
      <dgm:t>
        <a:bodyPr/>
        <a:lstStyle/>
        <a:p>
          <a:r>
            <a: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Service and Management 19</a:t>
          </a:r>
          <a:endParaRPr lang="th-TH" sz="3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B3111B-74C7-4FF2-8C07-776B0EE2F28E}" type="parTrans" cxnId="{48B3A51C-16E1-43A5-A661-6DAFF08A7ED7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7544A10-3C32-44DA-BFAF-E2230F1BEBF0}" type="sibTrans" cxnId="{48B3A51C-16E1-43A5-A661-6DAFF08A7ED7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366D31-0BAD-4B9E-9918-66704E67932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 (21)</a:t>
          </a:r>
          <a:endParaRPr lang="th-TH" sz="3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91980A9-369A-4BD0-AE07-3D0DC9C244A1}" type="parTrans" cxnId="{2D769E39-BB81-4744-A8F4-C6BCE12A266D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0736D9F-9345-44D4-8FB8-48B78947E785}" type="sibTrans" cxnId="{2D769E39-BB81-4744-A8F4-C6BCE12A266D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0B6DC8-AD7B-472E-B4D7-6DD678E7D81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 (10) </a:t>
          </a:r>
          <a:endParaRPr lang="th-TH" sz="3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F29251B-932D-452D-8AD0-61E8E0384626}" type="parTrans" cxnId="{CAB529BA-D141-47F7-BAC9-2ADE0CABD34A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7528906-2224-41B5-B602-46A6F4F48C29}" type="sibTrans" cxnId="{CAB529BA-D141-47F7-BAC9-2ADE0CABD34A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79A65A-1720-4885-9B2D-BC3E6EA88AAC}">
      <dgm:prSet custT="1"/>
      <dgm:spPr/>
      <dgm:t>
        <a:bodyPr/>
        <a:lstStyle/>
        <a:p>
          <a:r>
            <a: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 (3)</a:t>
          </a:r>
          <a:endParaRPr lang="th-TH" sz="3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03857E2-F3CB-4C18-ABF5-D412FF7DD453}" type="parTrans" cxnId="{FF0DDEDB-0282-4EAC-8549-FF0522E3F116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985BB1-E666-4EB4-970A-E93E0A463930}" type="sibTrans" cxnId="{FF0DDEDB-0282-4EAC-8549-FF0522E3F116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9016B73-D333-4900-80C0-4810C48B913E}">
      <dgm:prSet custT="1"/>
      <dgm:spPr/>
      <dgm:t>
        <a:bodyPr/>
        <a:lstStyle/>
        <a:p>
          <a:r>
            <a: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 (2)</a:t>
          </a:r>
          <a:endParaRPr lang="th-TH" sz="3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7B0FA2-2351-44B7-A790-6F5B742488F3}" type="parTrans" cxnId="{048B71A3-C090-4771-A05B-562BF88B61DB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0A840B3-CDD6-460C-B0B0-97711A2B7DD6}" type="sibTrans" cxnId="{048B71A3-C090-4771-A05B-562BF88B61DB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7A649DE-1CC7-4261-84FF-7A8751A6A6A9}">
      <dgm:prSet custT="1"/>
      <dgm:spPr/>
      <dgm:t>
        <a:bodyPr/>
        <a:lstStyle/>
        <a:p>
          <a:r>
            <a: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 (12)</a:t>
          </a:r>
          <a:endParaRPr lang="th-TH" sz="3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482BFF6-A7C0-4615-99B9-77D3A5C775DC}" type="parTrans" cxnId="{1F970F7E-BF40-4A6A-8501-73BC3CCAE803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F78AD9-49FD-4791-9B6E-4AE42A232FCF}" type="sibTrans" cxnId="{1F970F7E-BF40-4A6A-8501-73BC3CCAE803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8285CC-2A5E-43DD-B1A2-9C6D8E7EA009}">
      <dgm:prSet custT="1"/>
      <dgm:spPr/>
      <dgm:t>
        <a:bodyPr/>
        <a:lstStyle/>
        <a:p>
          <a:r>
            <a: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 (7)</a:t>
          </a:r>
          <a:endParaRPr lang="th-TH" sz="3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14F230-D238-4E7E-9C05-ECFFE9966E5F}" type="parTrans" cxnId="{27084E4D-DFA4-460C-B309-F4C814EEEB82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54363D-148B-410A-8CB0-8D56C915F43A}" type="sibTrans" cxnId="{27084E4D-DFA4-460C-B309-F4C814EEEB82}">
      <dgm:prSet/>
      <dgm:spPr/>
      <dgm:t>
        <a:bodyPr/>
        <a:lstStyle/>
        <a:p>
          <a:endParaRPr lang="th-TH" sz="3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28114D-2C49-48B0-B8DA-2FE34B1E1C4A}" type="pres">
      <dgm:prSet presAssocID="{BD8F3736-CEA2-4138-8AE4-29CC2BA894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FC159C5-7EEB-49AD-A2FE-0381D9A38658}" type="pres">
      <dgm:prSet presAssocID="{03E91839-9A01-45F8-A5D2-3C3CE9870F52}" presName="root" presStyleCnt="0"/>
      <dgm:spPr/>
      <dgm:t>
        <a:bodyPr/>
        <a:lstStyle/>
        <a:p>
          <a:endParaRPr lang="th-TH"/>
        </a:p>
      </dgm:t>
    </dgm:pt>
    <dgm:pt modelId="{4498E200-0EA0-4FBF-A284-8A3151AC6E3E}" type="pres">
      <dgm:prSet presAssocID="{03E91839-9A01-45F8-A5D2-3C3CE9870F52}" presName="rootComposite" presStyleCnt="0"/>
      <dgm:spPr/>
      <dgm:t>
        <a:bodyPr/>
        <a:lstStyle/>
        <a:p>
          <a:endParaRPr lang="th-TH"/>
        </a:p>
      </dgm:t>
    </dgm:pt>
    <dgm:pt modelId="{414DFF22-7962-4A81-B1F5-9BC03C31D6FD}" type="pres">
      <dgm:prSet presAssocID="{03E91839-9A01-45F8-A5D2-3C3CE9870F52}" presName="rootText" presStyleLbl="node1" presStyleIdx="0" presStyleCnt="3"/>
      <dgm:spPr/>
      <dgm:t>
        <a:bodyPr/>
        <a:lstStyle/>
        <a:p>
          <a:endParaRPr lang="th-TH"/>
        </a:p>
      </dgm:t>
    </dgm:pt>
    <dgm:pt modelId="{A24C01C4-E788-44B1-A249-AE64AC639638}" type="pres">
      <dgm:prSet presAssocID="{03E91839-9A01-45F8-A5D2-3C3CE9870F52}" presName="rootConnector" presStyleLbl="node1" presStyleIdx="0" presStyleCnt="3"/>
      <dgm:spPr/>
      <dgm:t>
        <a:bodyPr/>
        <a:lstStyle/>
        <a:p>
          <a:endParaRPr lang="th-TH"/>
        </a:p>
      </dgm:t>
    </dgm:pt>
    <dgm:pt modelId="{48B64834-4C4A-4552-A5E9-7694903E951D}" type="pres">
      <dgm:prSet presAssocID="{03E91839-9A01-45F8-A5D2-3C3CE9870F52}" presName="childShape" presStyleCnt="0"/>
      <dgm:spPr/>
      <dgm:t>
        <a:bodyPr/>
        <a:lstStyle/>
        <a:p>
          <a:endParaRPr lang="th-TH"/>
        </a:p>
      </dgm:t>
    </dgm:pt>
    <dgm:pt modelId="{13F834CA-E559-475A-B2EB-AA2D78B16F31}" type="pres">
      <dgm:prSet presAssocID="{191980A9-369A-4BD0-AE07-3D0DC9C244A1}" presName="Name13" presStyleLbl="parChTrans1D2" presStyleIdx="0" presStyleCnt="6"/>
      <dgm:spPr/>
      <dgm:t>
        <a:bodyPr/>
        <a:lstStyle/>
        <a:p>
          <a:endParaRPr lang="th-TH"/>
        </a:p>
      </dgm:t>
    </dgm:pt>
    <dgm:pt modelId="{6C50712E-F8DD-4267-BFA8-F7A39262C724}" type="pres">
      <dgm:prSet presAssocID="{76366D31-0BAD-4B9E-9918-66704E67932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8C08AE-A117-4F30-923D-98C0CC695B33}" type="pres">
      <dgm:prSet presAssocID="{3F29251B-932D-452D-8AD0-61E8E0384626}" presName="Name13" presStyleLbl="parChTrans1D2" presStyleIdx="1" presStyleCnt="6"/>
      <dgm:spPr/>
      <dgm:t>
        <a:bodyPr/>
        <a:lstStyle/>
        <a:p>
          <a:endParaRPr lang="th-TH"/>
        </a:p>
      </dgm:t>
    </dgm:pt>
    <dgm:pt modelId="{3A0650CC-3BF2-4594-9A61-A66B8ACB2C1C}" type="pres">
      <dgm:prSet presAssocID="{ED0B6DC8-AD7B-472E-B4D7-6DD678E7D81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1F8751-36D0-4B01-B14A-909D71E5D5DE}" type="pres">
      <dgm:prSet presAssocID="{5BC653B9-4111-4237-85EB-C042AE4F74FD}" presName="root" presStyleCnt="0"/>
      <dgm:spPr/>
      <dgm:t>
        <a:bodyPr/>
        <a:lstStyle/>
        <a:p>
          <a:endParaRPr lang="th-TH"/>
        </a:p>
      </dgm:t>
    </dgm:pt>
    <dgm:pt modelId="{63374267-8E7F-40BE-A743-66CA7912783A}" type="pres">
      <dgm:prSet presAssocID="{5BC653B9-4111-4237-85EB-C042AE4F74FD}" presName="rootComposite" presStyleCnt="0"/>
      <dgm:spPr/>
      <dgm:t>
        <a:bodyPr/>
        <a:lstStyle/>
        <a:p>
          <a:endParaRPr lang="th-TH"/>
        </a:p>
      </dgm:t>
    </dgm:pt>
    <dgm:pt modelId="{A77F8A94-D130-4141-9598-10BD350EB27B}" type="pres">
      <dgm:prSet presAssocID="{5BC653B9-4111-4237-85EB-C042AE4F74FD}" presName="rootText" presStyleLbl="node1" presStyleIdx="1" presStyleCnt="3"/>
      <dgm:spPr/>
      <dgm:t>
        <a:bodyPr/>
        <a:lstStyle/>
        <a:p>
          <a:endParaRPr lang="th-TH"/>
        </a:p>
      </dgm:t>
    </dgm:pt>
    <dgm:pt modelId="{80A2C9E9-F09D-421A-9D0E-0FBE3C88E868}" type="pres">
      <dgm:prSet presAssocID="{5BC653B9-4111-4237-85EB-C042AE4F74FD}" presName="rootConnector" presStyleLbl="node1" presStyleIdx="1" presStyleCnt="3"/>
      <dgm:spPr/>
      <dgm:t>
        <a:bodyPr/>
        <a:lstStyle/>
        <a:p>
          <a:endParaRPr lang="th-TH"/>
        </a:p>
      </dgm:t>
    </dgm:pt>
    <dgm:pt modelId="{DB17CCF5-7D1C-4EFB-B766-0F09A25924EB}" type="pres">
      <dgm:prSet presAssocID="{5BC653B9-4111-4237-85EB-C042AE4F74FD}" presName="childShape" presStyleCnt="0"/>
      <dgm:spPr/>
      <dgm:t>
        <a:bodyPr/>
        <a:lstStyle/>
        <a:p>
          <a:endParaRPr lang="th-TH"/>
        </a:p>
      </dgm:t>
    </dgm:pt>
    <dgm:pt modelId="{69830623-003E-450B-BE98-818F906DD05B}" type="pres">
      <dgm:prSet presAssocID="{B03857E2-F3CB-4C18-ABF5-D412FF7DD453}" presName="Name13" presStyleLbl="parChTrans1D2" presStyleIdx="2" presStyleCnt="6"/>
      <dgm:spPr/>
      <dgm:t>
        <a:bodyPr/>
        <a:lstStyle/>
        <a:p>
          <a:endParaRPr lang="th-TH"/>
        </a:p>
      </dgm:t>
    </dgm:pt>
    <dgm:pt modelId="{54D3BF7A-8E0C-46F2-AFB2-8BE0063F70EF}" type="pres">
      <dgm:prSet presAssocID="{9579A65A-1720-4885-9B2D-BC3E6EA88AAC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7910BA-2D50-492F-A0D5-DF77AE7450C1}" type="pres">
      <dgm:prSet presAssocID="{BE7B0FA2-2351-44B7-A790-6F5B742488F3}" presName="Name13" presStyleLbl="parChTrans1D2" presStyleIdx="3" presStyleCnt="6"/>
      <dgm:spPr/>
      <dgm:t>
        <a:bodyPr/>
        <a:lstStyle/>
        <a:p>
          <a:endParaRPr lang="th-TH"/>
        </a:p>
      </dgm:t>
    </dgm:pt>
    <dgm:pt modelId="{F7F32ACB-0837-4BC8-B2D3-BBC4737FF500}" type="pres">
      <dgm:prSet presAssocID="{59016B73-D333-4900-80C0-4810C48B913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657082-F166-495B-BC4F-18CDF7C18CD6}" type="pres">
      <dgm:prSet presAssocID="{6D572509-735B-4302-B3A2-4D37A0385382}" presName="root" presStyleCnt="0"/>
      <dgm:spPr/>
      <dgm:t>
        <a:bodyPr/>
        <a:lstStyle/>
        <a:p>
          <a:endParaRPr lang="th-TH"/>
        </a:p>
      </dgm:t>
    </dgm:pt>
    <dgm:pt modelId="{66126656-DB75-4423-B30E-A999E3CD5A6C}" type="pres">
      <dgm:prSet presAssocID="{6D572509-735B-4302-B3A2-4D37A0385382}" presName="rootComposite" presStyleCnt="0"/>
      <dgm:spPr/>
      <dgm:t>
        <a:bodyPr/>
        <a:lstStyle/>
        <a:p>
          <a:endParaRPr lang="th-TH"/>
        </a:p>
      </dgm:t>
    </dgm:pt>
    <dgm:pt modelId="{FBA576AD-EA22-45D9-ABA9-CD3511D0D6FE}" type="pres">
      <dgm:prSet presAssocID="{6D572509-735B-4302-B3A2-4D37A0385382}" presName="rootText" presStyleLbl="node1" presStyleIdx="2" presStyleCnt="3"/>
      <dgm:spPr/>
      <dgm:t>
        <a:bodyPr/>
        <a:lstStyle/>
        <a:p>
          <a:endParaRPr lang="th-TH"/>
        </a:p>
      </dgm:t>
    </dgm:pt>
    <dgm:pt modelId="{F41AA537-DF9F-4006-A854-641BCF2F7479}" type="pres">
      <dgm:prSet presAssocID="{6D572509-735B-4302-B3A2-4D37A0385382}" presName="rootConnector" presStyleLbl="node1" presStyleIdx="2" presStyleCnt="3"/>
      <dgm:spPr/>
      <dgm:t>
        <a:bodyPr/>
        <a:lstStyle/>
        <a:p>
          <a:endParaRPr lang="th-TH"/>
        </a:p>
      </dgm:t>
    </dgm:pt>
    <dgm:pt modelId="{87F4822F-5998-4D56-9D69-730F324D1FEC}" type="pres">
      <dgm:prSet presAssocID="{6D572509-735B-4302-B3A2-4D37A0385382}" presName="childShape" presStyleCnt="0"/>
      <dgm:spPr/>
      <dgm:t>
        <a:bodyPr/>
        <a:lstStyle/>
        <a:p>
          <a:endParaRPr lang="th-TH"/>
        </a:p>
      </dgm:t>
    </dgm:pt>
    <dgm:pt modelId="{106BB19E-9D23-4B8D-A2AE-CBB8AC83B777}" type="pres">
      <dgm:prSet presAssocID="{E482BFF6-A7C0-4615-99B9-77D3A5C775DC}" presName="Name13" presStyleLbl="parChTrans1D2" presStyleIdx="4" presStyleCnt="6"/>
      <dgm:spPr/>
      <dgm:t>
        <a:bodyPr/>
        <a:lstStyle/>
        <a:p>
          <a:endParaRPr lang="th-TH"/>
        </a:p>
      </dgm:t>
    </dgm:pt>
    <dgm:pt modelId="{909B0648-DB0C-42F3-9A2C-C6266D9B6221}" type="pres">
      <dgm:prSet presAssocID="{C7A649DE-1CC7-4261-84FF-7A8751A6A6A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31209D-20E0-4624-AE8D-9F8A8B1A7AFE}" type="pres">
      <dgm:prSet presAssocID="{8414F230-D238-4E7E-9C05-ECFFE9966E5F}" presName="Name13" presStyleLbl="parChTrans1D2" presStyleIdx="5" presStyleCnt="6"/>
      <dgm:spPr/>
      <dgm:t>
        <a:bodyPr/>
        <a:lstStyle/>
        <a:p>
          <a:endParaRPr lang="th-TH"/>
        </a:p>
      </dgm:t>
    </dgm:pt>
    <dgm:pt modelId="{130E1C91-FDDC-4E54-8728-5F61A7D70942}" type="pres">
      <dgm:prSet presAssocID="{D98285CC-2A5E-43DD-B1A2-9C6D8E7EA00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98C811D-29B8-42D1-9765-1E347CBB436A}" type="presOf" srcId="{BE7B0FA2-2351-44B7-A790-6F5B742488F3}" destId="{FD7910BA-2D50-492F-A0D5-DF77AE7450C1}" srcOrd="0" destOrd="0" presId="urn:microsoft.com/office/officeart/2005/8/layout/hierarchy3"/>
    <dgm:cxn modelId="{B3626582-6A09-480A-B8F7-CF7F5F1F108C}" type="presOf" srcId="{BD8F3736-CEA2-4138-8AE4-29CC2BA89421}" destId="{0728114D-2C49-48B0-B8DA-2FE34B1E1C4A}" srcOrd="0" destOrd="0" presId="urn:microsoft.com/office/officeart/2005/8/layout/hierarchy3"/>
    <dgm:cxn modelId="{364F8622-33E0-4AFC-AFDF-57EAD002A109}" type="presOf" srcId="{76366D31-0BAD-4B9E-9918-66704E679321}" destId="{6C50712E-F8DD-4267-BFA8-F7A39262C724}" srcOrd="0" destOrd="0" presId="urn:microsoft.com/office/officeart/2005/8/layout/hierarchy3"/>
    <dgm:cxn modelId="{90DF9A2D-295D-40BB-82B6-C11A33B03816}" srcId="{BD8F3736-CEA2-4138-8AE4-29CC2BA89421}" destId="{5BC653B9-4111-4237-85EB-C042AE4F74FD}" srcOrd="1" destOrd="0" parTransId="{A57073C3-841D-4DB1-BB15-DDEFFA854C1F}" sibTransId="{71822B2B-6D34-46C6-9607-AAEC76FE1962}"/>
    <dgm:cxn modelId="{9BDDA327-14EF-4F5A-876E-498E81002E58}" type="presOf" srcId="{6D572509-735B-4302-B3A2-4D37A0385382}" destId="{F41AA537-DF9F-4006-A854-641BCF2F7479}" srcOrd="1" destOrd="0" presId="urn:microsoft.com/office/officeart/2005/8/layout/hierarchy3"/>
    <dgm:cxn modelId="{000C0823-2FF8-4984-8742-F56AEF595A14}" srcId="{BD8F3736-CEA2-4138-8AE4-29CC2BA89421}" destId="{03E91839-9A01-45F8-A5D2-3C3CE9870F52}" srcOrd="0" destOrd="0" parTransId="{F0BFC4C6-CC0A-4F6E-993C-2B377BDC7340}" sibTransId="{DAC0E5F4-5CF8-4819-AA6B-E6E613E3E56E}"/>
    <dgm:cxn modelId="{48B3A51C-16E1-43A5-A661-6DAFF08A7ED7}" srcId="{BD8F3736-CEA2-4138-8AE4-29CC2BA89421}" destId="{6D572509-735B-4302-B3A2-4D37A0385382}" srcOrd="2" destOrd="0" parTransId="{58B3111B-74C7-4FF2-8C07-776B0EE2F28E}" sibTransId="{F7544A10-3C32-44DA-BFAF-E2230F1BEBF0}"/>
    <dgm:cxn modelId="{E2F59D9F-79DA-4F7D-87FB-F73BF5271801}" type="presOf" srcId="{9579A65A-1720-4885-9B2D-BC3E6EA88AAC}" destId="{54D3BF7A-8E0C-46F2-AFB2-8BE0063F70EF}" srcOrd="0" destOrd="0" presId="urn:microsoft.com/office/officeart/2005/8/layout/hierarchy3"/>
    <dgm:cxn modelId="{96A28849-4AD0-48AD-A332-C4D558843161}" type="presOf" srcId="{03E91839-9A01-45F8-A5D2-3C3CE9870F52}" destId="{414DFF22-7962-4A81-B1F5-9BC03C31D6FD}" srcOrd="0" destOrd="0" presId="urn:microsoft.com/office/officeart/2005/8/layout/hierarchy3"/>
    <dgm:cxn modelId="{D38FB0EB-4318-470B-A5A0-78D631053729}" type="presOf" srcId="{ED0B6DC8-AD7B-472E-B4D7-6DD678E7D81E}" destId="{3A0650CC-3BF2-4594-9A61-A66B8ACB2C1C}" srcOrd="0" destOrd="0" presId="urn:microsoft.com/office/officeart/2005/8/layout/hierarchy3"/>
    <dgm:cxn modelId="{27084E4D-DFA4-460C-B309-F4C814EEEB82}" srcId="{6D572509-735B-4302-B3A2-4D37A0385382}" destId="{D98285CC-2A5E-43DD-B1A2-9C6D8E7EA009}" srcOrd="1" destOrd="0" parTransId="{8414F230-D238-4E7E-9C05-ECFFE9966E5F}" sibTransId="{5654363D-148B-410A-8CB0-8D56C915F43A}"/>
    <dgm:cxn modelId="{FF0DDEDB-0282-4EAC-8549-FF0522E3F116}" srcId="{5BC653B9-4111-4237-85EB-C042AE4F74FD}" destId="{9579A65A-1720-4885-9B2D-BC3E6EA88AAC}" srcOrd="0" destOrd="0" parTransId="{B03857E2-F3CB-4C18-ABF5-D412FF7DD453}" sibTransId="{14985BB1-E666-4EB4-970A-E93E0A463930}"/>
    <dgm:cxn modelId="{12F9A7CD-F7EB-42AD-9B0C-FAEAC218129C}" type="presOf" srcId="{8414F230-D238-4E7E-9C05-ECFFE9966E5F}" destId="{1E31209D-20E0-4624-AE8D-9F8A8B1A7AFE}" srcOrd="0" destOrd="0" presId="urn:microsoft.com/office/officeart/2005/8/layout/hierarchy3"/>
    <dgm:cxn modelId="{F8535E2C-DECF-4844-A428-640F9AD7D172}" type="presOf" srcId="{E482BFF6-A7C0-4615-99B9-77D3A5C775DC}" destId="{106BB19E-9D23-4B8D-A2AE-CBB8AC83B777}" srcOrd="0" destOrd="0" presId="urn:microsoft.com/office/officeart/2005/8/layout/hierarchy3"/>
    <dgm:cxn modelId="{ED7B8FA1-48ED-4ADD-91CF-7FAB83C390A0}" type="presOf" srcId="{D98285CC-2A5E-43DD-B1A2-9C6D8E7EA009}" destId="{130E1C91-FDDC-4E54-8728-5F61A7D70942}" srcOrd="0" destOrd="0" presId="urn:microsoft.com/office/officeart/2005/8/layout/hierarchy3"/>
    <dgm:cxn modelId="{CAB529BA-D141-47F7-BAC9-2ADE0CABD34A}" srcId="{03E91839-9A01-45F8-A5D2-3C3CE9870F52}" destId="{ED0B6DC8-AD7B-472E-B4D7-6DD678E7D81E}" srcOrd="1" destOrd="0" parTransId="{3F29251B-932D-452D-8AD0-61E8E0384626}" sibTransId="{37528906-2224-41B5-B602-46A6F4F48C29}"/>
    <dgm:cxn modelId="{BBDC724C-8F9B-4FB7-ABF8-1A40F95E2CCC}" type="presOf" srcId="{B03857E2-F3CB-4C18-ABF5-D412FF7DD453}" destId="{69830623-003E-450B-BE98-818F906DD05B}" srcOrd="0" destOrd="0" presId="urn:microsoft.com/office/officeart/2005/8/layout/hierarchy3"/>
    <dgm:cxn modelId="{1874D8E3-A140-469E-8E10-6710106DE041}" type="presOf" srcId="{59016B73-D333-4900-80C0-4810C48B913E}" destId="{F7F32ACB-0837-4BC8-B2D3-BBC4737FF500}" srcOrd="0" destOrd="0" presId="urn:microsoft.com/office/officeart/2005/8/layout/hierarchy3"/>
    <dgm:cxn modelId="{048B71A3-C090-4771-A05B-562BF88B61DB}" srcId="{5BC653B9-4111-4237-85EB-C042AE4F74FD}" destId="{59016B73-D333-4900-80C0-4810C48B913E}" srcOrd="1" destOrd="0" parTransId="{BE7B0FA2-2351-44B7-A790-6F5B742488F3}" sibTransId="{A0A840B3-CDD6-460C-B0B0-97711A2B7DD6}"/>
    <dgm:cxn modelId="{1F970F7E-BF40-4A6A-8501-73BC3CCAE803}" srcId="{6D572509-735B-4302-B3A2-4D37A0385382}" destId="{C7A649DE-1CC7-4261-84FF-7A8751A6A6A9}" srcOrd="0" destOrd="0" parTransId="{E482BFF6-A7C0-4615-99B9-77D3A5C775DC}" sibTransId="{A4F78AD9-49FD-4791-9B6E-4AE42A232FCF}"/>
    <dgm:cxn modelId="{60F43329-C3C6-4D81-9D4F-588FE003CB85}" type="presOf" srcId="{191980A9-369A-4BD0-AE07-3D0DC9C244A1}" destId="{13F834CA-E559-475A-B2EB-AA2D78B16F31}" srcOrd="0" destOrd="0" presId="urn:microsoft.com/office/officeart/2005/8/layout/hierarchy3"/>
    <dgm:cxn modelId="{152F3A8B-14FA-47F5-BE28-231D4034CB38}" type="presOf" srcId="{5BC653B9-4111-4237-85EB-C042AE4F74FD}" destId="{80A2C9E9-F09D-421A-9D0E-0FBE3C88E868}" srcOrd="1" destOrd="0" presId="urn:microsoft.com/office/officeart/2005/8/layout/hierarchy3"/>
    <dgm:cxn modelId="{C28C0F43-0C64-4A47-BA23-5411B14EA72E}" type="presOf" srcId="{6D572509-735B-4302-B3A2-4D37A0385382}" destId="{FBA576AD-EA22-45D9-ABA9-CD3511D0D6FE}" srcOrd="0" destOrd="0" presId="urn:microsoft.com/office/officeart/2005/8/layout/hierarchy3"/>
    <dgm:cxn modelId="{430B0964-BABD-4B79-804F-926E26459424}" type="presOf" srcId="{C7A649DE-1CC7-4261-84FF-7A8751A6A6A9}" destId="{909B0648-DB0C-42F3-9A2C-C6266D9B6221}" srcOrd="0" destOrd="0" presId="urn:microsoft.com/office/officeart/2005/8/layout/hierarchy3"/>
    <dgm:cxn modelId="{8E5C2ECD-225D-460A-A00D-7EEFA162747A}" type="presOf" srcId="{3F29251B-932D-452D-8AD0-61E8E0384626}" destId="{148C08AE-A117-4F30-923D-98C0CC695B33}" srcOrd="0" destOrd="0" presId="urn:microsoft.com/office/officeart/2005/8/layout/hierarchy3"/>
    <dgm:cxn modelId="{ED169E71-B8E1-4277-88B7-04FAFB66BEC8}" type="presOf" srcId="{5BC653B9-4111-4237-85EB-C042AE4F74FD}" destId="{A77F8A94-D130-4141-9598-10BD350EB27B}" srcOrd="0" destOrd="0" presId="urn:microsoft.com/office/officeart/2005/8/layout/hierarchy3"/>
    <dgm:cxn modelId="{2D769E39-BB81-4744-A8F4-C6BCE12A266D}" srcId="{03E91839-9A01-45F8-A5D2-3C3CE9870F52}" destId="{76366D31-0BAD-4B9E-9918-66704E679321}" srcOrd="0" destOrd="0" parTransId="{191980A9-369A-4BD0-AE07-3D0DC9C244A1}" sibTransId="{20736D9F-9345-44D4-8FB8-48B78947E785}"/>
    <dgm:cxn modelId="{49A2ED31-B593-423F-A502-48483353E818}" type="presOf" srcId="{03E91839-9A01-45F8-A5D2-3C3CE9870F52}" destId="{A24C01C4-E788-44B1-A249-AE64AC639638}" srcOrd="1" destOrd="0" presId="urn:microsoft.com/office/officeart/2005/8/layout/hierarchy3"/>
    <dgm:cxn modelId="{E85FD559-ECDB-40BF-BDFD-A303E735A797}" type="presParOf" srcId="{0728114D-2C49-48B0-B8DA-2FE34B1E1C4A}" destId="{DFC159C5-7EEB-49AD-A2FE-0381D9A38658}" srcOrd="0" destOrd="0" presId="urn:microsoft.com/office/officeart/2005/8/layout/hierarchy3"/>
    <dgm:cxn modelId="{57F0FEE1-3442-4E8F-B2B9-430100BACDA9}" type="presParOf" srcId="{DFC159C5-7EEB-49AD-A2FE-0381D9A38658}" destId="{4498E200-0EA0-4FBF-A284-8A3151AC6E3E}" srcOrd="0" destOrd="0" presId="urn:microsoft.com/office/officeart/2005/8/layout/hierarchy3"/>
    <dgm:cxn modelId="{561E10CF-0DC2-43C7-9EF3-1EEC075F8E9B}" type="presParOf" srcId="{4498E200-0EA0-4FBF-A284-8A3151AC6E3E}" destId="{414DFF22-7962-4A81-B1F5-9BC03C31D6FD}" srcOrd="0" destOrd="0" presId="urn:microsoft.com/office/officeart/2005/8/layout/hierarchy3"/>
    <dgm:cxn modelId="{D632661F-9E2C-4CA6-ABDF-301D283ED3EE}" type="presParOf" srcId="{4498E200-0EA0-4FBF-A284-8A3151AC6E3E}" destId="{A24C01C4-E788-44B1-A249-AE64AC639638}" srcOrd="1" destOrd="0" presId="urn:microsoft.com/office/officeart/2005/8/layout/hierarchy3"/>
    <dgm:cxn modelId="{85D6ECE7-2A3B-4985-B11C-C11B600E1BEC}" type="presParOf" srcId="{DFC159C5-7EEB-49AD-A2FE-0381D9A38658}" destId="{48B64834-4C4A-4552-A5E9-7694903E951D}" srcOrd="1" destOrd="0" presId="urn:microsoft.com/office/officeart/2005/8/layout/hierarchy3"/>
    <dgm:cxn modelId="{81F1DF32-66F6-4634-BD73-68D4A55A10BF}" type="presParOf" srcId="{48B64834-4C4A-4552-A5E9-7694903E951D}" destId="{13F834CA-E559-475A-B2EB-AA2D78B16F31}" srcOrd="0" destOrd="0" presId="urn:microsoft.com/office/officeart/2005/8/layout/hierarchy3"/>
    <dgm:cxn modelId="{822C1C70-71EE-4C4C-B64A-2BF6B60277CF}" type="presParOf" srcId="{48B64834-4C4A-4552-A5E9-7694903E951D}" destId="{6C50712E-F8DD-4267-BFA8-F7A39262C724}" srcOrd="1" destOrd="0" presId="urn:microsoft.com/office/officeart/2005/8/layout/hierarchy3"/>
    <dgm:cxn modelId="{F648EE8C-FE4A-46D0-9DE9-E75060EEF633}" type="presParOf" srcId="{48B64834-4C4A-4552-A5E9-7694903E951D}" destId="{148C08AE-A117-4F30-923D-98C0CC695B33}" srcOrd="2" destOrd="0" presId="urn:microsoft.com/office/officeart/2005/8/layout/hierarchy3"/>
    <dgm:cxn modelId="{80265F5B-5E1B-4551-B8C2-903C7A0EAC73}" type="presParOf" srcId="{48B64834-4C4A-4552-A5E9-7694903E951D}" destId="{3A0650CC-3BF2-4594-9A61-A66B8ACB2C1C}" srcOrd="3" destOrd="0" presId="urn:microsoft.com/office/officeart/2005/8/layout/hierarchy3"/>
    <dgm:cxn modelId="{D4A9771B-DD10-45D3-B1E0-B1DBB7E1B24E}" type="presParOf" srcId="{0728114D-2C49-48B0-B8DA-2FE34B1E1C4A}" destId="{151F8751-36D0-4B01-B14A-909D71E5D5DE}" srcOrd="1" destOrd="0" presId="urn:microsoft.com/office/officeart/2005/8/layout/hierarchy3"/>
    <dgm:cxn modelId="{A6DCA30D-1FED-453C-BC34-4B65ACA378F9}" type="presParOf" srcId="{151F8751-36D0-4B01-B14A-909D71E5D5DE}" destId="{63374267-8E7F-40BE-A743-66CA7912783A}" srcOrd="0" destOrd="0" presId="urn:microsoft.com/office/officeart/2005/8/layout/hierarchy3"/>
    <dgm:cxn modelId="{AED6CAAF-5A1F-462B-BE4C-A0899255C2C9}" type="presParOf" srcId="{63374267-8E7F-40BE-A743-66CA7912783A}" destId="{A77F8A94-D130-4141-9598-10BD350EB27B}" srcOrd="0" destOrd="0" presId="urn:microsoft.com/office/officeart/2005/8/layout/hierarchy3"/>
    <dgm:cxn modelId="{F7BF59BD-B467-4BC9-AE0B-5ABFB88AB9B1}" type="presParOf" srcId="{63374267-8E7F-40BE-A743-66CA7912783A}" destId="{80A2C9E9-F09D-421A-9D0E-0FBE3C88E868}" srcOrd="1" destOrd="0" presId="urn:microsoft.com/office/officeart/2005/8/layout/hierarchy3"/>
    <dgm:cxn modelId="{4FC6A067-88EA-4FF3-BEF9-37AD0F2D0D76}" type="presParOf" srcId="{151F8751-36D0-4B01-B14A-909D71E5D5DE}" destId="{DB17CCF5-7D1C-4EFB-B766-0F09A25924EB}" srcOrd="1" destOrd="0" presId="urn:microsoft.com/office/officeart/2005/8/layout/hierarchy3"/>
    <dgm:cxn modelId="{87887547-9538-4B0F-998C-D4555C864CAF}" type="presParOf" srcId="{DB17CCF5-7D1C-4EFB-B766-0F09A25924EB}" destId="{69830623-003E-450B-BE98-818F906DD05B}" srcOrd="0" destOrd="0" presId="urn:microsoft.com/office/officeart/2005/8/layout/hierarchy3"/>
    <dgm:cxn modelId="{2DC8CEE2-BDD5-4C9B-A415-DA81EC34CA34}" type="presParOf" srcId="{DB17CCF5-7D1C-4EFB-B766-0F09A25924EB}" destId="{54D3BF7A-8E0C-46F2-AFB2-8BE0063F70EF}" srcOrd="1" destOrd="0" presId="urn:microsoft.com/office/officeart/2005/8/layout/hierarchy3"/>
    <dgm:cxn modelId="{BC52612A-E41D-4D75-9B65-CC0DC94ABABF}" type="presParOf" srcId="{DB17CCF5-7D1C-4EFB-B766-0F09A25924EB}" destId="{FD7910BA-2D50-492F-A0D5-DF77AE7450C1}" srcOrd="2" destOrd="0" presId="urn:microsoft.com/office/officeart/2005/8/layout/hierarchy3"/>
    <dgm:cxn modelId="{CA94EDCD-E251-4195-B479-608A5AC70F5D}" type="presParOf" srcId="{DB17CCF5-7D1C-4EFB-B766-0F09A25924EB}" destId="{F7F32ACB-0837-4BC8-B2D3-BBC4737FF500}" srcOrd="3" destOrd="0" presId="urn:microsoft.com/office/officeart/2005/8/layout/hierarchy3"/>
    <dgm:cxn modelId="{F1197E9C-1007-44DC-915A-D45810FF6C3D}" type="presParOf" srcId="{0728114D-2C49-48B0-B8DA-2FE34B1E1C4A}" destId="{65657082-F166-495B-BC4F-18CDF7C18CD6}" srcOrd="2" destOrd="0" presId="urn:microsoft.com/office/officeart/2005/8/layout/hierarchy3"/>
    <dgm:cxn modelId="{3AF9D884-B90F-442A-B24C-9211C1B4F2F7}" type="presParOf" srcId="{65657082-F166-495B-BC4F-18CDF7C18CD6}" destId="{66126656-DB75-4423-B30E-A999E3CD5A6C}" srcOrd="0" destOrd="0" presId="urn:microsoft.com/office/officeart/2005/8/layout/hierarchy3"/>
    <dgm:cxn modelId="{78E517D8-CCAC-400D-A4B4-98C349C633B8}" type="presParOf" srcId="{66126656-DB75-4423-B30E-A999E3CD5A6C}" destId="{FBA576AD-EA22-45D9-ABA9-CD3511D0D6FE}" srcOrd="0" destOrd="0" presId="urn:microsoft.com/office/officeart/2005/8/layout/hierarchy3"/>
    <dgm:cxn modelId="{BA21CFDE-CE73-47F8-BFA4-4E2AE0B11373}" type="presParOf" srcId="{66126656-DB75-4423-B30E-A999E3CD5A6C}" destId="{F41AA537-DF9F-4006-A854-641BCF2F7479}" srcOrd="1" destOrd="0" presId="urn:microsoft.com/office/officeart/2005/8/layout/hierarchy3"/>
    <dgm:cxn modelId="{DCDA742A-7447-4E21-924F-A9F242192CD4}" type="presParOf" srcId="{65657082-F166-495B-BC4F-18CDF7C18CD6}" destId="{87F4822F-5998-4D56-9D69-730F324D1FEC}" srcOrd="1" destOrd="0" presId="urn:microsoft.com/office/officeart/2005/8/layout/hierarchy3"/>
    <dgm:cxn modelId="{F6043E8F-D9CF-46DF-9864-B3E23D3EB9F4}" type="presParOf" srcId="{87F4822F-5998-4D56-9D69-730F324D1FEC}" destId="{106BB19E-9D23-4B8D-A2AE-CBB8AC83B777}" srcOrd="0" destOrd="0" presId="urn:microsoft.com/office/officeart/2005/8/layout/hierarchy3"/>
    <dgm:cxn modelId="{E76A8378-0978-4E6C-9976-4DAD8A5D3F1A}" type="presParOf" srcId="{87F4822F-5998-4D56-9D69-730F324D1FEC}" destId="{909B0648-DB0C-42F3-9A2C-C6266D9B6221}" srcOrd="1" destOrd="0" presId="urn:microsoft.com/office/officeart/2005/8/layout/hierarchy3"/>
    <dgm:cxn modelId="{D96AB6BE-0764-42C0-8DEC-B095EAB2158C}" type="presParOf" srcId="{87F4822F-5998-4D56-9D69-730F324D1FEC}" destId="{1E31209D-20E0-4624-AE8D-9F8A8B1A7AFE}" srcOrd="2" destOrd="0" presId="urn:microsoft.com/office/officeart/2005/8/layout/hierarchy3"/>
    <dgm:cxn modelId="{361EA258-98E9-477C-A9D2-A3BE8BF20A30}" type="presParOf" srcId="{87F4822F-5998-4D56-9D69-730F324D1FEC}" destId="{130E1C91-FDDC-4E54-8728-5F61A7D7094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>
              <a:latin typeface="TH SarabunPSK" panose="020B0500040200020003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1B0021F-F595-EA4E-A3D1-CB33A69547DA}" type="datetimeFigureOut">
              <a:rPr lang="en-US" smtClean="0">
                <a:latin typeface="TH SarabunPSK" panose="020B0500040200020003" pitchFamily="34" charset="-34"/>
              </a:rPr>
              <a:t>19-10-16</a:t>
            </a:fld>
            <a:endParaRPr lang="en-US" dirty="0">
              <a:latin typeface="TH SarabunPSK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>
              <a:latin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3859001-7A16-D642-885A-C0074E80915C}" type="slidenum">
              <a:rPr lang="en-US" smtClean="0">
                <a:latin typeface="TH SarabunPSK" panose="020B0500040200020003" pitchFamily="34" charset="-34"/>
              </a:rPr>
              <a:t>‹#›</a:t>
            </a:fld>
            <a:endParaRPr lang="en-US" dirty="0">
              <a:latin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505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02D98B0C-43AE-406F-B995-260888D3397F}" type="datetimeFigureOut">
              <a:rPr lang="th-TH" smtClean="0"/>
              <a:pPr/>
              <a:t>19/10/59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D86B61B-97E8-4645-8E0C-8116B02C369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803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9202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716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781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034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206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7835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008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9683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85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5880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86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70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87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917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398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88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171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89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9637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90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003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91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681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6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957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35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21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330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12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outline of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61B-97E8-4645-8E0C-8116B02C3694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67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1.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808" y="2430119"/>
            <a:ext cx="7284160" cy="94450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808" y="3374622"/>
            <a:ext cx="7284161" cy="62318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807" y="6552133"/>
            <a:ext cx="4591377" cy="159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7992" y="6552133"/>
            <a:ext cx="419816" cy="159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3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1.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84" y="2318558"/>
            <a:ext cx="7463104" cy="7268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382" y="3045392"/>
            <a:ext cx="6400800" cy="564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807" y="6552133"/>
            <a:ext cx="4591377" cy="159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7992" y="6552133"/>
            <a:ext cx="419816" cy="159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2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5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7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7257"/>
            <a:ext cx="8229600" cy="433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ppt2.png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55613"/>
            <a:ext cx="9144000" cy="1002391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807" y="6631656"/>
            <a:ext cx="4591377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92" y="6631656"/>
            <a:ext cx="419816" cy="15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FA00F22-6EEC-4C48-8115-11D298BA7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72" r:id="rId3"/>
    <p:sldLayoutId id="2147483680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70BA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575756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75756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75756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5756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575756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5692"/>
            <a:ext cx="9144000" cy="4551526"/>
          </a:xfrm>
          <a:prstGeom prst="rect">
            <a:avLst/>
          </a:prstGeom>
          <a:solidFill>
            <a:srgbClr val="000066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23709"/>
            <a:ext cx="9144001" cy="438839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สำนักงานส่งเสริมการจัดประชุมและนิทรรศการ (องค์การมหาชน)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637614"/>
            <a:ext cx="9144000" cy="2298069"/>
          </a:xfrm>
        </p:spPr>
        <p:txBody>
          <a:bodyPr anchor="t"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มาตรฐานสถานที่จัดงานประเทศไทย</a:t>
            </a:r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ประเภทห้องประชุม (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Meeting Room)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ฉบับปรับปรุง ปี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2558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500" b="1" dirty="0">
                <a:solidFill>
                  <a:schemeClr val="bg1"/>
                </a:solidFill>
              </a:rPr>
              <a:t>Thailand MICE Venue Standard </a:t>
            </a:r>
            <a:r>
              <a:rPr lang="en-US" sz="2500" b="1" dirty="0" smtClean="0">
                <a:solidFill>
                  <a:schemeClr val="bg1"/>
                </a:solidFill>
              </a:rPr>
              <a:t>Certification </a:t>
            </a:r>
            <a:r>
              <a:rPr lang="en-US" sz="2500" b="1" dirty="0" smtClean="0">
                <a:solidFill>
                  <a:srgbClr val="FFFF00"/>
                </a:solidFill>
              </a:rPr>
              <a:t>(Category</a:t>
            </a:r>
            <a:r>
              <a:rPr lang="en-US" sz="2500" b="1" dirty="0">
                <a:solidFill>
                  <a:srgbClr val="FFFF00"/>
                </a:solidFill>
              </a:rPr>
              <a:t>: Meeting Room) </a:t>
            </a:r>
            <a:r>
              <a:rPr lang="en-US" sz="2500" b="1" dirty="0" smtClean="0">
                <a:solidFill>
                  <a:srgbClr val="FFFF00"/>
                </a:solidFill>
              </a:rPr>
              <a:t>2</a:t>
            </a:r>
            <a:r>
              <a:rPr lang="en-US" sz="25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500" b="1" dirty="0" smtClean="0">
                <a:solidFill>
                  <a:srgbClr val="FFFF00"/>
                </a:solidFill>
              </a:rPr>
              <a:t>  </a:t>
            </a:r>
            <a:r>
              <a:rPr lang="en-US" sz="2500" b="1" dirty="0">
                <a:solidFill>
                  <a:srgbClr val="FFFF00"/>
                </a:solidFill>
              </a:rPr>
              <a:t>Edition </a:t>
            </a:r>
            <a:r>
              <a:rPr lang="en-US" sz="2500" b="1" dirty="0" smtClean="0">
                <a:solidFill>
                  <a:srgbClr val="FFFF00"/>
                </a:solidFill>
              </a:rPr>
              <a:t>2015</a:t>
            </a:r>
            <a:endParaRPr lang="en-US" sz="25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166" y="213270"/>
            <a:ext cx="1352300" cy="136187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534" y="315194"/>
            <a:ext cx="3052295" cy="11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Logo 01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03" y="290544"/>
            <a:ext cx="1460698" cy="123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7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2" y="1094227"/>
            <a:ext cx="8601075" cy="2101361"/>
          </a:xfrm>
          <a:noFill/>
        </p:spPr>
        <p:txBody>
          <a:bodyPr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b="1" u="sng" dirty="0" smtClean="0">
                <a:solidFill>
                  <a:srgbClr val="000099"/>
                </a:solidFill>
              </a:rPr>
              <a:t>3. การ</a:t>
            </a:r>
            <a:r>
              <a:rPr lang="th-TH" b="1" u="sng" dirty="0">
                <a:solidFill>
                  <a:srgbClr val="000099"/>
                </a:solidFill>
              </a:rPr>
              <a:t>แบ่งห้อง</a:t>
            </a:r>
            <a:r>
              <a:rPr lang="th-TH" b="1" u="sng" dirty="0" smtClean="0">
                <a:solidFill>
                  <a:srgbClr val="000099"/>
                </a:solidFill>
              </a:rPr>
              <a:t>ประชุม</a:t>
            </a:r>
            <a:r>
              <a:rPr lang="th-TH" b="1" dirty="0" smtClean="0">
                <a:solidFill>
                  <a:srgbClr val="000099"/>
                </a:solidFill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</a:rPr>
              <a:t>ใน</a:t>
            </a:r>
            <a:r>
              <a:rPr lang="th-TH" sz="2400" b="1" dirty="0">
                <a:solidFill>
                  <a:srgbClr val="000099"/>
                </a:solidFill>
              </a:rPr>
              <a:t>กรณีที่ห้องประชุมสามารถแบ่งห้องย่อยได้โดยใช้ผนังกั้นห้อง (</a:t>
            </a:r>
            <a:r>
              <a:rPr lang="en-US" sz="2400" b="1" dirty="0">
                <a:solidFill>
                  <a:srgbClr val="000099"/>
                </a:solidFill>
              </a:rPr>
              <a:t>Partition) </a:t>
            </a:r>
            <a:r>
              <a:rPr lang="th-TH" sz="2400" b="1" dirty="0" smtClean="0">
                <a:solidFill>
                  <a:srgbClr val="000099"/>
                </a:solidFill>
              </a:rPr>
              <a:t>ให้</a:t>
            </a:r>
            <a:r>
              <a:rPr lang="th-TH" sz="2400" b="1" dirty="0">
                <a:solidFill>
                  <a:srgbClr val="000099"/>
                </a:solidFill>
              </a:rPr>
              <a:t>ถือว่าห้องที่ถูกแบ่งนั้นเป็น 1 ห้องประชุม </a:t>
            </a:r>
            <a:endParaRPr lang="th-TH" sz="2400" b="1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</a:t>
            </a:r>
            <a:r>
              <a:rPr lang="th-TH" sz="2400" b="1" dirty="0" smtClean="0">
                <a:solidFill>
                  <a:srgbClr val="FF0000"/>
                </a:solidFill>
              </a:rPr>
              <a:t>ตัวอย่าง</a:t>
            </a:r>
            <a:r>
              <a:rPr lang="th-TH" sz="2400" b="1" dirty="0">
                <a:solidFill>
                  <a:srgbClr val="000099"/>
                </a:solidFill>
              </a:rPr>
              <a:t>การแบ่งห้องประชุม </a:t>
            </a:r>
            <a:r>
              <a:rPr lang="en-US" sz="2400" b="1" dirty="0">
                <a:solidFill>
                  <a:srgbClr val="000099"/>
                </a:solidFill>
              </a:rPr>
              <a:t>Grand Meeting </a:t>
            </a:r>
            <a:r>
              <a:rPr lang="th-TH" sz="2400" b="1" dirty="0" smtClean="0">
                <a:solidFill>
                  <a:srgbClr val="000099"/>
                </a:solidFill>
              </a:rPr>
              <a:t>ของสถานประกอบการ ที่สามารถแบ่งได้ 4 ห้อง ด้วยการใช้ผนังกั้นห้อง (</a:t>
            </a:r>
            <a:r>
              <a:rPr lang="en-US" sz="2400" b="1" dirty="0" smtClean="0">
                <a:solidFill>
                  <a:srgbClr val="000099"/>
                </a:solidFill>
              </a:rPr>
              <a:t>Partition) </a:t>
            </a:r>
            <a:r>
              <a:rPr lang="th-TH" sz="2400" b="1" dirty="0" smtClean="0">
                <a:solidFill>
                  <a:srgbClr val="000099"/>
                </a:solidFill>
              </a:rPr>
              <a:t>ในการประเมินจะแยกประเมินเป็น 4 ห้อง </a:t>
            </a:r>
            <a:br>
              <a:rPr lang="th-TH" sz="2400" b="1" dirty="0" smtClean="0">
                <a:solidFill>
                  <a:srgbClr val="000099"/>
                </a:solidFill>
              </a:rPr>
            </a:br>
            <a:r>
              <a:rPr lang="th-TH" sz="2400" b="1" dirty="0" smtClean="0">
                <a:solidFill>
                  <a:srgbClr val="000099"/>
                </a:solidFill>
              </a:rPr>
              <a:t>                         (</a:t>
            </a:r>
            <a:r>
              <a:rPr lang="en-US" sz="2400" b="1" dirty="0" smtClean="0">
                <a:solidFill>
                  <a:srgbClr val="000099"/>
                </a:solidFill>
              </a:rPr>
              <a:t>Meeting 1, Meeting 2, Meeting 3 </a:t>
            </a:r>
            <a:r>
              <a:rPr lang="th-TH" sz="2400" b="1" dirty="0" smtClean="0">
                <a:solidFill>
                  <a:srgbClr val="000099"/>
                </a:solidFill>
              </a:rPr>
              <a:t>และ </a:t>
            </a:r>
            <a:r>
              <a:rPr lang="en-US" sz="2400" b="1" dirty="0" smtClean="0">
                <a:solidFill>
                  <a:srgbClr val="000099"/>
                </a:solidFill>
              </a:rPr>
              <a:t>Meeting 4)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การตรวจประเมินมาตรฐาน – นิยามปฏิบัติการ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6873" y="5950199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2.7</a:t>
            </a:r>
            <a:r>
              <a:rPr lang="th-TH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ตัวอย่างการแบ่งห้องประชุม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7794" y="3195588"/>
            <a:ext cx="6181923" cy="25603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Meeting Room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787793" y="3195586"/>
            <a:ext cx="2071936" cy="256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Meeting 1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3880470" y="3205210"/>
            <a:ext cx="2071936" cy="2560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Meeting 2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5953900" y="3195587"/>
            <a:ext cx="2015817" cy="13090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Meeting 3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5953899" y="4475746"/>
            <a:ext cx="2015817" cy="128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Meeting 4</a:t>
            </a:r>
            <a:endParaRPr lang="th-T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6577351"/>
              </p:ext>
            </p:extLst>
          </p:nvPr>
        </p:nvGraphicFramePr>
        <p:xfrm>
          <a:off x="2415941" y="847024"/>
          <a:ext cx="7680960" cy="55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255" y="4831247"/>
            <a:ext cx="4254366" cy="1888078"/>
          </a:xfrm>
          <a:noFill/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b="1" u="sng" dirty="0">
                <a:solidFill>
                  <a:srgbClr val="000099"/>
                </a:solidFill>
              </a:rPr>
              <a:t>ประเภทของห้องประชุม</a:t>
            </a:r>
            <a:r>
              <a:rPr lang="th-TH" b="1" dirty="0">
                <a:solidFill>
                  <a:srgbClr val="000099"/>
                </a:solidFill>
              </a:rPr>
              <a:t> </a:t>
            </a:r>
            <a:endParaRPr lang="th-TH" b="1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</a:rPr>
              <a:t>(</a:t>
            </a:r>
            <a:r>
              <a:rPr lang="en-US" b="1" dirty="0">
                <a:solidFill>
                  <a:srgbClr val="000099"/>
                </a:solidFill>
              </a:rPr>
              <a:t>Type of Meeting Room) </a:t>
            </a:r>
            <a:endParaRPr lang="th-TH" b="1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</a:rPr>
              <a:t>แบ่งตาม</a:t>
            </a:r>
            <a:r>
              <a:rPr lang="th-TH" b="1" dirty="0">
                <a:solidFill>
                  <a:srgbClr val="000099"/>
                </a:solidFill>
              </a:rPr>
              <a:t>ลักษณะของการประกอบกิจการ </a:t>
            </a:r>
            <a:endParaRPr lang="th-TH" b="1" dirty="0" smtClean="0">
              <a:solidFill>
                <a:srgbClr val="0000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การตรวจประเมินมาตรฐาน – นิยามปฏิบัติการ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55" y="2381545"/>
            <a:ext cx="3098801" cy="206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2291166" y="4176793"/>
            <a:ext cx="6431797" cy="168156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 ตัวชี้วัด ค่าน้ำหนัก/คะแนน และเกณฑ์การประเมิน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32853" y="2650210"/>
            <a:ext cx="6431797" cy="1131377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หลักเกณฑ์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โค้งขึ้น 6"/>
          <p:cNvSpPr/>
          <p:nvPr/>
        </p:nvSpPr>
        <p:spPr>
          <a:xfrm rot="5400000">
            <a:off x="-23249" y="1952787"/>
            <a:ext cx="1976035" cy="11468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98162" y="402955"/>
            <a:ext cx="7547675" cy="1720312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การประเมินมาตรฐานสถานที่จัดงานประเทศไทย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ประเภทห้องประชุม)  ฉบับปรับปรุง ปี 2558</a:t>
            </a:r>
          </a:p>
        </p:txBody>
      </p:sp>
      <p:sp>
        <p:nvSpPr>
          <p:cNvPr id="9" name="กากบาท 8"/>
          <p:cNvSpPr/>
          <p:nvPr/>
        </p:nvSpPr>
        <p:spPr>
          <a:xfrm>
            <a:off x="1332853" y="4041185"/>
            <a:ext cx="871780" cy="953146"/>
          </a:xfrm>
          <a:prstGeom prst="plus">
            <a:avLst>
              <a:gd name="adj" fmla="val 3922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1017" y="1272114"/>
            <a:ext cx="6016336" cy="4287021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  การ</a:t>
            </a:r>
            <a:r>
              <a:rPr lang="th-TH" sz="2400" b="1" dirty="0">
                <a:solidFill>
                  <a:srgbClr val="000099"/>
                </a:solidFill>
              </a:rPr>
              <a:t>กำหนดองค์ประกอบ ตัวชี้วัด และเกณฑ์การตรวจประเมินมาตรฐานสถานที่จัดงานประเทศไทย (</a:t>
            </a:r>
            <a:r>
              <a:rPr lang="th-TH" sz="2400" b="1" dirty="0" smtClean="0">
                <a:solidFill>
                  <a:srgbClr val="000099"/>
                </a:solidFill>
              </a:rPr>
              <a:t>ประเภทห้องประชุม) </a:t>
            </a:r>
            <a:r>
              <a:rPr lang="th-TH" sz="2400" b="1" dirty="0">
                <a:solidFill>
                  <a:srgbClr val="000099"/>
                </a:solidFill>
              </a:rPr>
              <a:t>ได้ประยุกต์วิธีการประเมินแบบ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>
                <a:solidFill>
                  <a:srgbClr val="000099"/>
                </a:solidFill>
              </a:rPr>
              <a:t>มาพัฒนาเป็นแบบประเมินในครั้งนี้ </a:t>
            </a:r>
            <a:endParaRPr lang="th-TH" sz="2400" b="1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sz="2400" b="1" dirty="0">
                <a:solidFill>
                  <a:srgbClr val="000099"/>
                </a:solidFill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</a:rPr>
              <a:t>       ทั้งนี้</a:t>
            </a:r>
            <a:r>
              <a:rPr lang="th-TH" sz="2400" b="1" dirty="0">
                <a:solidFill>
                  <a:srgbClr val="000099"/>
                </a:solidFill>
              </a:rPr>
              <a:t>เพื่อต้องการให้ผลการประเมินสามารถสะท้อนคุณภาพโดยรวมของแต่ละตัวชี้วัดได้ชัดเจนขึ้น ซึ่งเกณฑ์การให้คะแนนจะเป็นไปตามจำนวนคุณสมบัติของตัวชี้วัด โดยมีลำดับคะแนนจาก 3 ถึง 0 สำหรับตัวชี้วัดทั่วไป ยกเว้นบางตัวชี้วัดที่มีคุณสมบัติสำคัญ</a:t>
            </a:r>
            <a:r>
              <a:rPr lang="th-TH" sz="2400" b="1" dirty="0" smtClean="0">
                <a:solidFill>
                  <a:srgbClr val="000099"/>
                </a:solidFill>
              </a:rPr>
              <a:t>จำเป็น</a:t>
            </a:r>
            <a:br>
              <a:rPr lang="th-TH" sz="2400" b="1" dirty="0" smtClean="0">
                <a:solidFill>
                  <a:srgbClr val="000099"/>
                </a:solidFill>
              </a:rPr>
            </a:br>
            <a:r>
              <a:rPr lang="th-TH" sz="2400" b="1" dirty="0" smtClean="0">
                <a:solidFill>
                  <a:srgbClr val="000099"/>
                </a:solidFill>
              </a:rPr>
              <a:t>ที่</a:t>
            </a:r>
            <a:r>
              <a:rPr lang="th-TH" sz="2400" b="1" dirty="0">
                <a:solidFill>
                  <a:srgbClr val="000099"/>
                </a:solidFill>
              </a:rPr>
              <a:t>ขาดไม่ได้ ลำดับคะแนนก็จะแตกต่างไปจากที่กล่าว</a:t>
            </a:r>
            <a:r>
              <a:rPr lang="th-TH" sz="2400" b="1" dirty="0" smtClean="0">
                <a:solidFill>
                  <a:srgbClr val="000099"/>
                </a:solidFill>
              </a:rPr>
              <a:t>มา</a:t>
            </a:r>
            <a:endParaRPr lang="th-TH" sz="2400" b="1" dirty="0">
              <a:solidFill>
                <a:srgbClr val="0000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องค์ประกอบ </a:t>
            </a:r>
            <a:r>
              <a:rPr lang="th-TH" sz="3600" b="1" dirty="0" smtClean="0">
                <a:solidFill>
                  <a:srgbClr val="0033CC"/>
                </a:solidFill>
              </a:rPr>
              <a:t>ตัวชี้วัด</a:t>
            </a:r>
            <a:endParaRPr lang="th-TH" sz="3600" b="1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5" y="2390683"/>
            <a:ext cx="2533796" cy="223692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2290" y="1022406"/>
            <a:ext cx="5340928" cy="4360084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ในการตรวจประเมินมาตรฐานสถานที่จัดงานประเทศไทย (ประเภทห้องประชุม) มี</a:t>
            </a:r>
            <a:r>
              <a:rPr lang="th-TH" sz="2400" b="1" dirty="0" smtClean="0">
                <a:solidFill>
                  <a:srgbClr val="000099"/>
                </a:solidFill>
              </a:rPr>
              <a:t>องค์ประกอบ </a:t>
            </a:r>
            <a:r>
              <a:rPr lang="th-TH" sz="2400" b="1" dirty="0">
                <a:solidFill>
                  <a:srgbClr val="000099"/>
                </a:solidFill>
              </a:rPr>
              <a:t>3 ด้าน คือ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</a:rPr>
              <a:t>     1</a:t>
            </a:r>
            <a:r>
              <a:rPr lang="th-TH" sz="2400" b="1" dirty="0">
                <a:solidFill>
                  <a:srgbClr val="000099"/>
                </a:solidFill>
              </a:rPr>
              <a:t>) ด้านกายภาพ (</a:t>
            </a:r>
            <a:r>
              <a:rPr lang="en-US" sz="2400" b="1" dirty="0">
                <a:solidFill>
                  <a:srgbClr val="000099"/>
                </a:solidFill>
              </a:rPr>
              <a:t>Physical Component – P</a:t>
            </a:r>
            <a:r>
              <a:rPr lang="en-US" sz="2400" b="1" dirty="0" smtClean="0">
                <a:solidFill>
                  <a:srgbClr val="000099"/>
                </a:solidFill>
              </a:rPr>
              <a:t>)</a:t>
            </a:r>
            <a:endParaRPr lang="th-TH" sz="24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</a:rPr>
              <a:t>     2</a:t>
            </a:r>
            <a:r>
              <a:rPr lang="th-TH" sz="2400" b="1" dirty="0">
                <a:solidFill>
                  <a:srgbClr val="000099"/>
                </a:solidFill>
              </a:rPr>
              <a:t>) ด้านเทคโนโลยี (</a:t>
            </a:r>
            <a:r>
              <a:rPr lang="en-US" sz="2400" b="1" dirty="0">
                <a:solidFill>
                  <a:srgbClr val="000099"/>
                </a:solidFill>
              </a:rPr>
              <a:t>Technology Component – T</a:t>
            </a:r>
            <a:r>
              <a:rPr lang="en-US" sz="2400" b="1" dirty="0" smtClean="0">
                <a:solidFill>
                  <a:srgbClr val="000099"/>
                </a:solidFill>
              </a:rPr>
              <a:t>)</a:t>
            </a:r>
            <a:endParaRPr lang="th-TH" sz="24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</a:rPr>
              <a:t>     3</a:t>
            </a:r>
            <a:r>
              <a:rPr lang="th-TH" sz="2400" b="1" dirty="0">
                <a:solidFill>
                  <a:srgbClr val="000099"/>
                </a:solidFill>
              </a:rPr>
              <a:t>) ด้านบริการและการจัดการ (</a:t>
            </a:r>
            <a:r>
              <a:rPr lang="en-US" sz="2400" b="1" dirty="0">
                <a:solidFill>
                  <a:srgbClr val="000099"/>
                </a:solidFill>
              </a:rPr>
              <a:t>Service and </a:t>
            </a:r>
            <a:r>
              <a:rPr lang="en-US" sz="2400" b="1" dirty="0" smtClean="0">
                <a:solidFill>
                  <a:srgbClr val="000099"/>
                </a:solidFill>
              </a:rPr>
              <a:t/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en-US" sz="2400" b="1" dirty="0" smtClean="0">
                <a:solidFill>
                  <a:srgbClr val="000099"/>
                </a:solidFill>
              </a:rPr>
              <a:t>          Management </a:t>
            </a:r>
            <a:r>
              <a:rPr lang="en-US" sz="2400" b="1" dirty="0">
                <a:solidFill>
                  <a:srgbClr val="000099"/>
                </a:solidFill>
              </a:rPr>
              <a:t>Component – S</a:t>
            </a:r>
            <a:r>
              <a:rPr lang="en-US" sz="2400" b="1" dirty="0" smtClean="0">
                <a:solidFill>
                  <a:srgbClr val="000099"/>
                </a:solidFill>
              </a:rPr>
              <a:t>)</a:t>
            </a:r>
            <a:endParaRPr lang="th-TH" sz="2400" b="1" dirty="0">
              <a:solidFill>
                <a:srgbClr val="0000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องค์ประกอบ </a:t>
            </a:r>
            <a:r>
              <a:rPr lang="th-TH" sz="3600" b="1" dirty="0" smtClean="0">
                <a:solidFill>
                  <a:srgbClr val="0033CC"/>
                </a:solidFill>
              </a:rPr>
              <a:t>ตัวชี้วัด – </a:t>
            </a:r>
            <a:r>
              <a:rPr lang="th-TH" sz="3600" b="1" dirty="0">
                <a:solidFill>
                  <a:srgbClr val="0033CC"/>
                </a:solidFill>
              </a:rPr>
              <a:t>องค์ประกอบในการตรวจประเมิน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01755"/>
              </p:ext>
            </p:extLst>
          </p:nvPr>
        </p:nvGraphicFramePr>
        <p:xfrm>
          <a:off x="-311728" y="1226127"/>
          <a:ext cx="4852556" cy="413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องค์ประกอบในการตรวจประเมิน </a:t>
            </a:r>
            <a:endParaRPr lang="th-TH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48673"/>
            <a:ext cx="8596648" cy="243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FF0000"/>
                </a:solidFill>
              </a:rPr>
              <a:t>     1</a:t>
            </a:r>
            <a:r>
              <a:rPr lang="th-TH" sz="3200" b="1" dirty="0">
                <a:solidFill>
                  <a:srgbClr val="FF0000"/>
                </a:solidFill>
              </a:rPr>
              <a:t>. ด้านกายภาพ</a:t>
            </a:r>
            <a:r>
              <a:rPr lang="en-US" sz="3200" b="1" dirty="0">
                <a:solidFill>
                  <a:srgbClr val="FF0000"/>
                </a:solidFill>
              </a:rPr>
              <a:t> (Physical Component – P) </a:t>
            </a:r>
            <a:r>
              <a:rPr lang="th-TH" sz="3200" b="1" dirty="0">
                <a:solidFill>
                  <a:srgbClr val="002060"/>
                </a:solidFill>
              </a:rPr>
              <a:t>หมายถึง </a:t>
            </a:r>
            <a:r>
              <a:rPr lang="th-TH" sz="3200" b="1" dirty="0" smtClean="0">
                <a:solidFill>
                  <a:srgbClr val="002060"/>
                </a:solidFill>
              </a:rPr>
              <a:t/>
            </a:r>
            <a:br>
              <a:rPr lang="th-TH" sz="3200" b="1" dirty="0" smtClean="0">
                <a:solidFill>
                  <a:srgbClr val="002060"/>
                </a:solidFill>
              </a:rPr>
            </a:br>
            <a:r>
              <a:rPr lang="th-TH" sz="3200" b="1" dirty="0" smtClean="0">
                <a:solidFill>
                  <a:srgbClr val="002060"/>
                </a:solidFill>
              </a:rPr>
              <a:t>สภาพ</a:t>
            </a:r>
            <a:r>
              <a:rPr lang="th-TH" sz="3200" b="1" dirty="0">
                <a:solidFill>
                  <a:srgbClr val="002060"/>
                </a:solidFill>
              </a:rPr>
              <a:t>ของห้องประชุม และบริเวณพื้นที่โดยรอบที่เป็น</a:t>
            </a:r>
            <a:r>
              <a:rPr lang="th-TH" sz="3200" b="1" dirty="0" smtClean="0">
                <a:solidFill>
                  <a:srgbClr val="002060"/>
                </a:solidFill>
              </a:rPr>
              <a:t>องค์ประกอบ</a:t>
            </a:r>
            <a:br>
              <a:rPr lang="th-TH" sz="3200" b="1" dirty="0" smtClean="0">
                <a:solidFill>
                  <a:srgbClr val="002060"/>
                </a:solidFill>
              </a:rPr>
            </a:br>
            <a:r>
              <a:rPr lang="th-TH" sz="3200" b="1" dirty="0" smtClean="0">
                <a:solidFill>
                  <a:srgbClr val="002060"/>
                </a:solidFill>
              </a:rPr>
              <a:t>ใน</a:t>
            </a:r>
            <a:r>
              <a:rPr lang="th-TH" sz="3200" b="1" dirty="0">
                <a:solidFill>
                  <a:srgbClr val="002060"/>
                </a:solidFill>
              </a:rPr>
              <a:t>การจัดการประชุม วัสดุ อุปกรณ์ที่เกี่ยวข้องกับการจัดประชุม ระบบน้ำ </a:t>
            </a:r>
            <a:r>
              <a:rPr lang="th-TH" sz="3200" b="1" dirty="0" smtClean="0">
                <a:solidFill>
                  <a:srgbClr val="002060"/>
                </a:solidFill>
              </a:rPr>
              <a:t>ระบบ</a:t>
            </a:r>
            <a:r>
              <a:rPr lang="th-TH" sz="3200" b="1" dirty="0">
                <a:solidFill>
                  <a:srgbClr val="002060"/>
                </a:solidFill>
              </a:rPr>
              <a:t>ไฟ ระบบปรับอากาศ ระบบความปลอดภัยและ</a:t>
            </a:r>
            <a:r>
              <a:rPr lang="th-TH" sz="3200" b="1" dirty="0" smtClean="0">
                <a:solidFill>
                  <a:srgbClr val="002060"/>
                </a:solidFill>
              </a:rPr>
              <a:t>สิ่งแวดล้อม</a:t>
            </a:r>
            <a:endParaRPr lang="th-TH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matichon.co.th/online/2010/09/12839407351283940753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158" y="3908840"/>
            <a:ext cx="3500428" cy="2165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669" y="4099649"/>
            <a:ext cx="1651715" cy="1651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468" y="3952969"/>
            <a:ext cx="2273209" cy="194507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องค์ประกอบในการตรวจประเมิน </a:t>
            </a:r>
            <a:endParaRPr lang="th-TH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8447809" cy="1745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ด้านเทคโนโลยี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(Technology Component – T)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อุปกรณ์ และการจัดการระบบเสียง ระบบภาพ ระบบสื่อสารและอินเทอร์เน็ต 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http://actionpresentations.com.au/wp-content/uploads/2015/05/Audio-Visual-ActionPresentatio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10" y="3253848"/>
            <a:ext cx="5801371" cy="2781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องค์ประกอบในการตรวจประเมิน </a:t>
            </a:r>
            <a:endParaRPr lang="th-TH" sz="3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8686800" cy="1866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3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ด้านบริการและการจัดการ (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and Management Component – S)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การจัดการด้านบริการ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เตรียมพร้อมบุคลากร และระบบการจัดการ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http://previews.123rf.com/images/limonzest/limonzest1205/limonzest120500383/13757889-Catering-service-at-business-meeting-offer-food-refreshments-to-woman-Stock-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082" y="3071398"/>
            <a:ext cx="4368232" cy="2906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5137847"/>
              </p:ext>
            </p:extLst>
          </p:nvPr>
        </p:nvGraphicFramePr>
        <p:xfrm>
          <a:off x="38637" y="64395"/>
          <a:ext cx="9053847" cy="59371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470379"/>
                <a:gridCol w="2390470"/>
                <a:gridCol w="1596499"/>
                <a:gridCol w="1596499"/>
              </a:tblGrid>
              <a:tr h="8921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400" b="1" dirty="0" smtClean="0">
                          <a:solidFill>
                            <a:srgbClr val="0033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องค์ประกอบ ตัวชี้วัด - </a:t>
                      </a:r>
                      <a:r>
                        <a:rPr lang="th-TH" sz="34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จำนวนตัว</a:t>
                      </a:r>
                      <a:r>
                        <a:rPr lang="th-TH" sz="3400" dirty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ชี้วัดตามประเภทสถาน</a:t>
                      </a:r>
                      <a:r>
                        <a:rPr lang="th-TH" sz="34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ประกอบการ</a:t>
                      </a:r>
                      <a:endParaRPr lang="en-US" sz="3400" dirty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30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ด้านการประเมิน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ประเภทสถานประกอบการ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6891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ประเภทที่ 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</a:t>
                      </a:r>
                      <a:r>
                        <a:rPr lang="th-TH" sz="3200" b="1" kern="1800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อาคารแสดงสินค้าฯ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ประเภทที่ 2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 / </a:t>
                      </a:r>
                      <a:r>
                        <a:rPr lang="th-TH" sz="3200" b="1" kern="1800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3200" b="1" kern="1800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200" b="1" kern="1800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รี</a:t>
                      </a:r>
                      <a:r>
                        <a:rPr lang="th-TH" sz="3200" b="1" kern="180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ประเภทที่ 3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 / </a:t>
                      </a:r>
                      <a:br>
                        <a:rPr lang="th-TH" sz="3200" b="1" kern="1800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200" b="1" kern="1800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กายภาพ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(P)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เทคโนโลยี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(T)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บริการและการจัดการ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99" y="1001951"/>
            <a:ext cx="7626927" cy="3216760"/>
          </a:xfrm>
          <a:noFill/>
        </p:spPr>
        <p:txBody>
          <a:bodyPr anchor="ctr"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</a:rPr>
              <a:t>ตัวชี้วัดมีค่าน้ำหนักคะแนนต่างกัน</a:t>
            </a:r>
            <a:r>
              <a:rPr lang="th-TH" sz="3200" b="1" dirty="0" smtClean="0">
                <a:solidFill>
                  <a:srgbClr val="002060"/>
                </a:solidFill>
              </a:rPr>
              <a:t>เป็น </a:t>
            </a:r>
            <a:r>
              <a:rPr lang="th-TH" sz="3200" b="1" dirty="0">
                <a:solidFill>
                  <a:srgbClr val="002060"/>
                </a:solidFill>
              </a:rPr>
              <a:t>2 ระดับ </a:t>
            </a:r>
            <a:r>
              <a:rPr lang="th-TH" sz="3200" b="1" dirty="0" smtClean="0">
                <a:solidFill>
                  <a:srgbClr val="002060"/>
                </a:solidFill>
              </a:rPr>
              <a:t>คือ </a:t>
            </a:r>
            <a:r>
              <a:rPr lang="th-TH" sz="3200" b="1" dirty="0" smtClean="0">
                <a:solidFill>
                  <a:srgbClr val="FF0000"/>
                </a:solidFill>
              </a:rPr>
              <a:t>1 และ 2</a:t>
            </a:r>
          </a:p>
          <a:p>
            <a:r>
              <a:rPr lang="th-TH" sz="3200" b="1" dirty="0">
                <a:solidFill>
                  <a:srgbClr val="002060"/>
                </a:solidFill>
              </a:rPr>
              <a:t>ค่าน้ำหนักนี้จะนำมาใช้เป็นตัวคูณค่าคะแนนที่ตรวจประเมินได้ ตัวอย่างเช่น ข้อ </a:t>
            </a:r>
            <a:r>
              <a:rPr lang="en-US" sz="3200" b="1" dirty="0">
                <a:solidFill>
                  <a:srgbClr val="002060"/>
                </a:solidFill>
              </a:rPr>
              <a:t>P01 </a:t>
            </a:r>
            <a:r>
              <a:rPr lang="th-TH" sz="3200" b="1" dirty="0">
                <a:solidFill>
                  <a:srgbClr val="002060"/>
                </a:solidFill>
              </a:rPr>
              <a:t>ภายในห้องประชุม มีค่าน้ำหนักเท่ากับ 2 ถ้าคะแนนการตรวจประเมินได้ 2 คะแนน ให้นำ 2 คะแนน </a:t>
            </a:r>
            <a:r>
              <a:rPr lang="th-TH" sz="3200" b="1" dirty="0" smtClean="0">
                <a:solidFill>
                  <a:srgbClr val="002060"/>
                </a:solidFill>
              </a:rPr>
              <a:t/>
            </a:r>
            <a:br>
              <a:rPr lang="th-TH" sz="3200" b="1" dirty="0" smtClean="0">
                <a:solidFill>
                  <a:srgbClr val="002060"/>
                </a:solidFill>
              </a:rPr>
            </a:br>
            <a:r>
              <a:rPr lang="th-TH" sz="3200" b="1" dirty="0" smtClean="0">
                <a:solidFill>
                  <a:srgbClr val="002060"/>
                </a:solidFill>
              </a:rPr>
              <a:t>คูณ</a:t>
            </a:r>
            <a:r>
              <a:rPr lang="th-TH" sz="3200" b="1" dirty="0">
                <a:solidFill>
                  <a:srgbClr val="002060"/>
                </a:solidFill>
              </a:rPr>
              <a:t>ค่าน้ำหนัก 2 จะได้คะแนนรวมของข้อ </a:t>
            </a:r>
            <a:r>
              <a:rPr lang="en-US" sz="3200" b="1" dirty="0">
                <a:solidFill>
                  <a:srgbClr val="002060"/>
                </a:solidFill>
              </a:rPr>
              <a:t>P01 </a:t>
            </a:r>
            <a:r>
              <a:rPr lang="th-TH" sz="3200" b="1" dirty="0">
                <a:solidFill>
                  <a:srgbClr val="002060"/>
                </a:solidFill>
              </a:rPr>
              <a:t>เท่ากับ 4 </a:t>
            </a:r>
            <a:r>
              <a:rPr lang="th-TH" sz="3200" b="1" dirty="0" smtClean="0">
                <a:solidFill>
                  <a:srgbClr val="002060"/>
                </a:solidFill>
              </a:rPr>
              <a:t>คะแนน</a:t>
            </a:r>
            <a:endParaRPr lang="th-TH" sz="32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องค์ประกอบ ตัวชี้วัด – ค่าน้ำหนัก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3077">
            <a:off x="5573224" y="4077691"/>
            <a:ext cx="3362620" cy="197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4749" y="567171"/>
            <a:ext cx="9144000" cy="1800226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คู่มือการประเมินมาตรฐานสถานที่จัดงานประเทศ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 (ประเภทห้องประชุม) ปี 2558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147" y="2267584"/>
            <a:ext cx="7375574" cy="351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6425637"/>
              </p:ext>
            </p:extLst>
          </p:nvPr>
        </p:nvGraphicFramePr>
        <p:xfrm>
          <a:off x="114298" y="695325"/>
          <a:ext cx="8886826" cy="526905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11700"/>
                <a:gridCol w="2893385"/>
                <a:gridCol w="258339"/>
                <a:gridCol w="258339"/>
                <a:gridCol w="258339"/>
                <a:gridCol w="3306724"/>
              </a:tblGrid>
              <a:tr h="5527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3441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โรงแรม/รีสอร์ท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72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P01 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ภายในห้องประชุม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ภายในห้องประชุม ได้แก่ พื้น ผนัง เพดาน ประกอบด้วย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สะอาด ปราศจากฝุ่นละออง คราบสกปรก และกลิ่นอันไม่พึงประสงค์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มีความเป็นระเบียบเรียบร้อย และอยู่ในสภาพที่ดี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มีการออกแบบ ตกแต่งลวดลาย หรือการประดับ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มีครบทั้ง 3 รายการ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ขาดทุกรายการ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6" name="Teardrop 5"/>
          <p:cNvSpPr/>
          <p:nvPr/>
        </p:nvSpPr>
        <p:spPr>
          <a:xfrm>
            <a:off x="376527" y="3005883"/>
            <a:ext cx="806824" cy="393326"/>
          </a:xfrm>
          <a:prstGeom prst="teardrop">
            <a:avLst>
              <a:gd name="adj" fmla="val 110000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5518805" y="2881978"/>
            <a:ext cx="961455" cy="58494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83352" y="3088546"/>
            <a:ext cx="4490084" cy="8590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10708" y="4028850"/>
            <a:ext cx="6010835" cy="92333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ตัวอย่างการคิดคะแนน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1907" y="5281938"/>
            <a:ext cx="2585965" cy="923330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x 2 =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53" y="4737416"/>
            <a:ext cx="2012373" cy="2012373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4763" y="1355239"/>
            <a:ext cx="5985163" cy="4484451"/>
          </a:xfrm>
          <a:noFill/>
        </p:spPr>
        <p:txBody>
          <a:bodyPr anchor="ctr">
            <a:normAutofit fontScale="92500" lnSpcReduction="10000"/>
          </a:bodyPr>
          <a:lstStyle/>
          <a:p>
            <a:r>
              <a:rPr lang="th-TH" sz="3200" b="1" dirty="0">
                <a:solidFill>
                  <a:srgbClr val="002060"/>
                </a:solidFill>
              </a:rPr>
              <a:t>ตัวชี้วัดที่มีค่าน้ำหนักเท่ากับ 2 ทุกตัว จะต้องได้คะแนนการประเมิน (เมื่อคูณค่าน้ำหนักแล้ว) </a:t>
            </a:r>
            <a:r>
              <a:rPr lang="th-TH" sz="3200" b="1" dirty="0">
                <a:solidFill>
                  <a:srgbClr val="FF0000"/>
                </a:solidFill>
              </a:rPr>
              <a:t>ไม่ต่ำกว่า 4 คะแนน </a:t>
            </a:r>
          </a:p>
          <a:p>
            <a:r>
              <a:rPr lang="th-TH" sz="3200" b="1" dirty="0">
                <a:solidFill>
                  <a:srgbClr val="002060"/>
                </a:solidFill>
              </a:rPr>
              <a:t>หากกรณีที่ตัวใดได้คะแนน (เมื่อคูณค่าน้ำหนักแล้ว) ต่ำกว่า 4 คะแนน ผู้ตรวจประเมินจะแจ้งให้สถานประกอบการ</a:t>
            </a:r>
            <a:r>
              <a:rPr lang="th-TH" sz="3200" b="1" dirty="0">
                <a:solidFill>
                  <a:srgbClr val="FF0000"/>
                </a:solidFill>
              </a:rPr>
              <a:t>ดำเนินการปรับปรุง แก้ไข ภายในระยะเวลา 30 วัน </a:t>
            </a:r>
            <a:r>
              <a:rPr lang="th-TH" sz="3200" b="1" dirty="0">
                <a:solidFill>
                  <a:srgbClr val="002060"/>
                </a:solidFill>
              </a:rPr>
              <a:t>ทั้งนี้สถานประกอบการ</a:t>
            </a:r>
            <a:r>
              <a:rPr lang="th-TH" sz="3200" b="1" i="1" dirty="0">
                <a:solidFill>
                  <a:srgbClr val="002060"/>
                </a:solidFill>
              </a:rPr>
              <a:t>ต้องส่งเอกสารหลักฐานการดำเนินการปรับปรุง แก้ไข  </a:t>
            </a:r>
            <a:r>
              <a:rPr lang="th-TH" sz="3200" b="1" i="1" dirty="0" smtClean="0">
                <a:solidFill>
                  <a:srgbClr val="002060"/>
                </a:solidFill>
              </a:rPr>
              <a:t/>
            </a:r>
            <a:br>
              <a:rPr lang="th-TH" sz="3200" b="1" i="1" dirty="0" smtClean="0">
                <a:solidFill>
                  <a:srgbClr val="002060"/>
                </a:solidFill>
              </a:rPr>
            </a:br>
            <a:r>
              <a:rPr lang="th-TH" sz="3200" b="1" dirty="0" smtClean="0">
                <a:solidFill>
                  <a:srgbClr val="002060"/>
                </a:solidFill>
              </a:rPr>
              <a:t>หาก</a:t>
            </a:r>
            <a:r>
              <a:rPr lang="th-TH" sz="3200" b="1" dirty="0">
                <a:solidFill>
                  <a:srgbClr val="002060"/>
                </a:solidFill>
              </a:rPr>
              <a:t>เกินกำหนด สถานประกอบการต้องไปขอรับการประเมินใหม่ในปีต่อไป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องค์ประกอบ </a:t>
            </a:r>
            <a:r>
              <a:rPr lang="th-TH" sz="3600" b="1" dirty="0" smtClean="0">
                <a:solidFill>
                  <a:srgbClr val="0033CC"/>
                </a:solidFill>
              </a:rPr>
              <a:t>ตัวชี้วัด – </a:t>
            </a:r>
            <a:r>
              <a:rPr lang="th-TH" sz="3600" b="1" dirty="0">
                <a:solidFill>
                  <a:srgbClr val="0033CC"/>
                </a:solidFill>
              </a:rPr>
              <a:t>ค่าน้ำหนัก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01" y="2471151"/>
            <a:ext cx="2412608" cy="24344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เกณฑ์</a:t>
            </a:r>
            <a:r>
              <a:rPr lang="th-TH" sz="3600" b="1" dirty="0">
                <a:solidFill>
                  <a:srgbClr val="0033CC"/>
                </a:solidFill>
              </a:rPr>
              <a:t>การตรวจประเมิน</a:t>
            </a:r>
          </a:p>
        </p:txBody>
      </p:sp>
      <p:graphicFrame>
        <p:nvGraphicFramePr>
          <p:cNvPr id="7" name="ตาราง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0318778"/>
              </p:ext>
            </p:extLst>
          </p:nvPr>
        </p:nvGraphicFramePr>
        <p:xfrm>
          <a:off x="0" y="955964"/>
          <a:ext cx="9143999" cy="50603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6056"/>
                <a:gridCol w="2878129"/>
                <a:gridCol w="3159814"/>
              </a:tblGrid>
              <a:tr h="1159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คะแนนเต็ม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เกณฑ์คะแนนที่ผ่านมาตรฐาน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33CC"/>
                    </a:solidFill>
                  </a:tcPr>
                </a:tc>
              </a:tr>
              <a:tr h="1582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ศูนย์ประชุม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อาคารแสดงสินค้าฯ</a:t>
                      </a:r>
                      <a:endParaRPr lang="en-US" sz="28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199.80 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33CC"/>
                    </a:solidFill>
                  </a:tcPr>
                </a:tc>
              </a:tr>
              <a:tr h="1159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โรงแรม/รีสอร์ท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(จำนวน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222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85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188.70 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33CC"/>
                    </a:solidFill>
                  </a:tcPr>
                </a:tc>
              </a:tr>
              <a:tr h="1159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จำนวน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165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132.00 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3.bp.blogspot.com/_ts1HdLGjywM/TMsh1TDtGlI/AAAAAAAAM58/s4hvzKnLek0/s1600/warhammer_vs_audito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0354">
            <a:off x="6318006" y="3473980"/>
            <a:ext cx="2106423" cy="118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358"/>
          </a:xfrm>
          <a:solidFill>
            <a:srgbClr val="FDC51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คณะกรรมการ</a:t>
            </a:r>
            <a:r>
              <a:rPr lang="th-TH" sz="3600" b="1" dirty="0">
                <a:solidFill>
                  <a:srgbClr val="0033CC"/>
                </a:solidFill>
              </a:rPr>
              <a:t>มาตรฐานสถานที่จัดงานประเทศไทย (ประเภทห้องประชุม) </a:t>
            </a:r>
          </a:p>
        </p:txBody>
      </p:sp>
      <p:sp>
        <p:nvSpPr>
          <p:cNvPr id="4" name="Rectangle 3"/>
          <p:cNvSpPr/>
          <p:nvPr/>
        </p:nvSpPr>
        <p:spPr>
          <a:xfrm rot="871641">
            <a:off x="6078538" y="2971883"/>
            <a:ext cx="30618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harlemagne Std" panose="00000800000000000000" pitchFamily="50" charset="0"/>
              </a:rPr>
              <a:t>Auditors</a:t>
            </a:r>
            <a:endParaRPr 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Charlemagne Std" panose="000008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777" y="2597210"/>
            <a:ext cx="7517823" cy="3096426"/>
          </a:xfrm>
        </p:spPr>
        <p:txBody>
          <a:bodyPr anchor="ctr">
            <a:noAutofit/>
          </a:bodyPr>
          <a:lstStyle/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สมาคมโรงแรมไทย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สมาคมส่งเสริมการประชุมนานาชาติ (ไทย)	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สมาคมการแสดงสินค้า (ไทย)	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สมาคมไทยธุรกิจการ</a:t>
            </a:r>
            <a:r>
              <a:rPr lang="th-TH" sz="2400" b="1" dirty="0" smtClean="0">
                <a:solidFill>
                  <a:srgbClr val="002060"/>
                </a:solidFill>
              </a:rPr>
              <a:t>ท่องเที่ยว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สมาคมธุรกิจการท่องเที่ยว</a:t>
            </a:r>
            <a:r>
              <a:rPr lang="th-TH" sz="2400" b="1" dirty="0" smtClean="0">
                <a:solidFill>
                  <a:srgbClr val="002060"/>
                </a:solidFill>
              </a:rPr>
              <a:t>ภายในประเทศ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นักวิชาการ</a:t>
            </a:r>
            <a:r>
              <a:rPr lang="th-TH" sz="2400" b="1" dirty="0">
                <a:solidFill>
                  <a:srgbClr val="002060"/>
                </a:solidFill>
              </a:rPr>
              <a:t>ด้านการโรงแรม การท่องเที่ยวและการจัด</a:t>
            </a:r>
            <a:r>
              <a:rPr lang="th-TH" sz="2400" b="1" dirty="0" smtClean="0">
                <a:solidFill>
                  <a:srgbClr val="002060"/>
                </a:solidFill>
              </a:rPr>
              <a:t>ประชุม</a:t>
            </a: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จากสำนักงานส่งเสริมการจัดประชุมและนิทรรศการ 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>
                <a:solidFill>
                  <a:srgbClr val="002060"/>
                </a:solidFill>
              </a:rPr>
              <a:t>(องค์การมหาชน</a:t>
            </a:r>
            <a:r>
              <a:rPr lang="th-TH" sz="2400" b="1" dirty="0" smtClean="0">
                <a:solidFill>
                  <a:srgbClr val="002060"/>
                </a:solidFill>
              </a:rPr>
              <a:t>)</a:t>
            </a: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ผู้แทนจากสถาบันอุดมศึกษา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693" y="1273771"/>
            <a:ext cx="823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คณะกรรมการรับรองมาตรฐาน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มีหน้าที่ให้การรับรองผลการตรวจประเมินมาตรฐานสถานที่จัดงานประเทศไทย (ประเภทห้องประชุม) ของผู้ตรวจประเมิน และกำกับการดำเนินการให้มีการรับรองมาตรฐานตามนโยบายของ </a:t>
            </a:r>
            <a:r>
              <a:rPr lang="th-TH" sz="24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ปน.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3.bp.blogspot.com/_ts1HdLGjywM/TMsh1TDtGlI/AAAAAAAAM58/s4hvzKnLek0/s1600/warhammer_vs_audito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0354">
            <a:off x="6230121" y="4533095"/>
            <a:ext cx="2106423" cy="118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544"/>
          </a:xfrm>
          <a:solidFill>
            <a:srgbClr val="FDC51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คณะกรรมการ</a:t>
            </a:r>
            <a:r>
              <a:rPr lang="th-TH" sz="3600" b="1" dirty="0">
                <a:solidFill>
                  <a:srgbClr val="0033CC"/>
                </a:solidFill>
              </a:rPr>
              <a:t>มาตรฐานสถานที่จัดงานประเทศไทย (ประเภทห้องประชุม) </a:t>
            </a:r>
          </a:p>
        </p:txBody>
      </p:sp>
      <p:sp>
        <p:nvSpPr>
          <p:cNvPr id="4" name="Rectangle 3"/>
          <p:cNvSpPr/>
          <p:nvPr/>
        </p:nvSpPr>
        <p:spPr>
          <a:xfrm rot="871641">
            <a:off x="5990653" y="4030998"/>
            <a:ext cx="30618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harlemagne Std" panose="00000800000000000000" pitchFamily="50" charset="0"/>
              </a:rPr>
              <a:t>Auditors</a:t>
            </a:r>
            <a:endParaRPr 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Charlemagne Std" panose="000008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" y="1737445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ผู้ตรวจประเมินจากหน่วยงานรับรองมาตรฐานระดับนานาชาติ </a:t>
            </a:r>
            <a:endParaRPr lang="th-TH" sz="32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หน้าที่ดำเนินการตรวจประเมินมาตรฐานสถานที่จัดงานประเทศไทย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ประเภทห้องประชุม) ตามที่ได้รับมอบหมายจาก </a:t>
            </a:r>
            <a:r>
              <a:rPr lang="th-TH" sz="32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ปน.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3.bp.blogspot.com/_ts1HdLGjywM/TMsh1TDtGlI/AAAAAAAAM58/s4hvzKnLek0/s1600/warhammer_vs_audito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0354">
            <a:off x="6297221" y="2864380"/>
            <a:ext cx="2106423" cy="118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0808"/>
          </a:xfrm>
          <a:solidFill>
            <a:srgbClr val="FDC51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คณะกรรมการ</a:t>
            </a:r>
            <a:r>
              <a:rPr lang="th-TH" sz="3600" b="1" dirty="0">
                <a:solidFill>
                  <a:srgbClr val="0033CC"/>
                </a:solidFill>
              </a:rPr>
              <a:t>มาตรฐานสถานที่จัดงานประเทศไทย (ประเภทห้องประชุม) </a:t>
            </a:r>
          </a:p>
        </p:txBody>
      </p:sp>
      <p:sp>
        <p:nvSpPr>
          <p:cNvPr id="4" name="Rectangle 3"/>
          <p:cNvSpPr/>
          <p:nvPr/>
        </p:nvSpPr>
        <p:spPr>
          <a:xfrm rot="871641">
            <a:off x="6057753" y="2362283"/>
            <a:ext cx="30618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harlemagne Std" panose="00000800000000000000" pitchFamily="50" charset="0"/>
              </a:rPr>
              <a:t>Auditors</a:t>
            </a:r>
            <a:endParaRPr 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Charlemagne Std" panose="000008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777" y="2300783"/>
            <a:ext cx="7517823" cy="3096426"/>
          </a:xfrm>
        </p:spPr>
        <p:txBody>
          <a:bodyPr anchor="ctr">
            <a:noAutofit/>
          </a:bodyPr>
          <a:lstStyle/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สมาคมโรงแรมไทย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สมาคมส่งเสริมการประชุมนานาชาติ (ไทย)	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สมาคมการแสดงสินค้า (ไทย)	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สมาคมไทยธุรกิจการ</a:t>
            </a:r>
            <a:r>
              <a:rPr lang="th-TH" sz="2400" b="1" dirty="0" smtClean="0">
                <a:solidFill>
                  <a:srgbClr val="002060"/>
                </a:solidFill>
              </a:rPr>
              <a:t>ท่องเที่ยว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สมาคมธุรกิจการท่องเที่ยว</a:t>
            </a:r>
            <a:r>
              <a:rPr lang="th-TH" sz="2400" b="1" dirty="0" smtClean="0">
                <a:solidFill>
                  <a:srgbClr val="002060"/>
                </a:solidFill>
              </a:rPr>
              <a:t>ภายในประเทศ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นักวิชาการ</a:t>
            </a:r>
            <a:r>
              <a:rPr lang="th-TH" sz="2400" b="1" dirty="0">
                <a:solidFill>
                  <a:srgbClr val="002060"/>
                </a:solidFill>
              </a:rPr>
              <a:t>ด้านการโรงแรม การท่องเที่ยวและการจัด</a:t>
            </a:r>
            <a:r>
              <a:rPr lang="th-TH" sz="2400" b="1" dirty="0" smtClean="0">
                <a:solidFill>
                  <a:srgbClr val="002060"/>
                </a:solidFill>
              </a:rPr>
              <a:t>ประชุม</a:t>
            </a: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</a:t>
            </a:r>
            <a:r>
              <a:rPr lang="th-TH" sz="2400" b="1" dirty="0">
                <a:solidFill>
                  <a:srgbClr val="002060"/>
                </a:solidFill>
              </a:rPr>
              <a:t>จากสำนักงานส่งเสริมการจัดประชุมและนิทรรศการ 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>
                <a:solidFill>
                  <a:srgbClr val="002060"/>
                </a:solidFill>
              </a:rPr>
              <a:t>(องค์การมหาชน</a:t>
            </a:r>
            <a:r>
              <a:rPr lang="th-TH" sz="2400" b="1" dirty="0" smtClean="0">
                <a:solidFill>
                  <a:srgbClr val="002060"/>
                </a:solidFill>
              </a:rPr>
              <a:t>)</a:t>
            </a:r>
          </a:p>
          <a:p>
            <a:pPr marL="324000" indent="0">
              <a:spcBef>
                <a:spcPts val="0"/>
              </a:spcBef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</a:rPr>
              <a:t> ผู้แทนจากสถาบันอุดมศึกษา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05" y="1337204"/>
            <a:ext cx="8239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คณะกรรมการที่ปรึกษา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ให้คำปรึกษา และแนะนำเกี่ยวกับการดำเนินงานด้านมาตรฐานสถานที่จัดงานประเทศไทย (ประเภทห้องประชุม)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925" y="0"/>
            <a:ext cx="6315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7819"/>
            <a:ext cx="3190875" cy="2362200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ขั้นตอน และ กรอบเวลาการตรวจประเมิน</a:t>
            </a:r>
            <a:endParaRPr lang="th-TH" sz="3600" b="1" dirty="0">
              <a:solidFill>
                <a:srgbClr val="0033CC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13760" y="45221"/>
            <a:ext cx="5650231" cy="6727054"/>
            <a:chOff x="0" y="0"/>
            <a:chExt cx="5650302" cy="5167573"/>
          </a:xfrm>
          <a:solidFill>
            <a:schemeClr val="bg1"/>
          </a:solidFill>
        </p:grpSpPr>
        <p:sp>
          <p:nvSpPr>
            <p:cNvPr id="28" name="Right Arrow Callout 27"/>
            <p:cNvSpPr/>
            <p:nvPr/>
          </p:nvSpPr>
          <p:spPr>
            <a:xfrm>
              <a:off x="8626" y="370936"/>
              <a:ext cx="1276350" cy="896620"/>
            </a:xfrm>
            <a:prstGeom prst="rightArrowCallout">
              <a:avLst>
                <a:gd name="adj1" fmla="val 32609"/>
                <a:gd name="adj2" fmla="val 40889"/>
                <a:gd name="adj3" fmla="val 26955"/>
                <a:gd name="adj4" fmla="val 64977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รับสมัคร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362974" y="34506"/>
              <a:ext cx="2631057" cy="353683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ส่งใบสมัครและรายงานการประเมินตนเอง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371600" y="491706"/>
              <a:ext cx="2631057" cy="655607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พิจารณาใบสมัคร รายงานการประเมินตนเอง และจัดลำดับ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62974" y="1251659"/>
              <a:ext cx="2630805" cy="353060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แจ้งกำหนดการตรวจประเมิน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2" name="Right Arrow Callout 31"/>
            <p:cNvSpPr/>
            <p:nvPr/>
          </p:nvSpPr>
          <p:spPr>
            <a:xfrm>
              <a:off x="8626" y="2180677"/>
              <a:ext cx="1285240" cy="853440"/>
            </a:xfrm>
            <a:prstGeom prst="rightArrowCallout">
              <a:avLst>
                <a:gd name="adj1" fmla="val 34533"/>
                <a:gd name="adj2" fmla="val 40889"/>
                <a:gd name="adj3" fmla="val 28427"/>
                <a:gd name="adj4" fmla="val 64977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ตรวจประเมิน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362974" y="1942691"/>
              <a:ext cx="2630805" cy="621102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ผู้ตรวจประเมิน ที่ปรึกษา </a:t>
              </a:r>
              <a:b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</a:b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ลงพื้นที่ตรวจประเมิน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362974" y="2667308"/>
              <a:ext cx="2630805" cy="621102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คณะกรรมการรับรองมาตรฐานพิจารณารับรองผลการตรวจประเมิน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62974" y="3629928"/>
              <a:ext cx="2630805" cy="353060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ประกาศผลการตรวจประเมิน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362974" y="4101573"/>
              <a:ext cx="2630805" cy="586596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ส่งหนังสือเชิญผู้ผ่านการตรวจประเมินเข้าร่วมพิธีมอบตราสัญลักษณ์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362974" y="4796684"/>
              <a:ext cx="2630805" cy="353060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ร่วมพิธีมอบตราสัญลักษณ์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8" name="Right Arrow Callout 37"/>
            <p:cNvSpPr/>
            <p:nvPr/>
          </p:nvSpPr>
          <p:spPr>
            <a:xfrm>
              <a:off x="0" y="3782402"/>
              <a:ext cx="1206500" cy="1224915"/>
            </a:xfrm>
            <a:prstGeom prst="rightArrowCallout">
              <a:avLst>
                <a:gd name="adj1" fmla="val 30637"/>
                <a:gd name="adj2" fmla="val 40889"/>
                <a:gd name="adj3" fmla="val 14734"/>
                <a:gd name="adj4" fmla="val 72127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ประกาศผลและ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มอบตราสัญลักษณ์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39" name="Left Arrow 38"/>
            <p:cNvSpPr/>
            <p:nvPr/>
          </p:nvSpPr>
          <p:spPr>
            <a:xfrm>
              <a:off x="4019909" y="0"/>
              <a:ext cx="1630393" cy="414020"/>
            </a:xfrm>
            <a:prstGeom prst="leftArrow">
              <a:avLst>
                <a:gd name="adj1" fmla="val 90776"/>
                <a:gd name="adj2" fmla="val 3545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มกราคม</a:t>
              </a:r>
              <a:r>
                <a:rPr lang="en-US" sz="160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-</a:t>
              </a:r>
              <a:r>
                <a:rPr lang="th-TH" sz="160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มีนาคม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>
              <a:off x="4019909" y="586596"/>
              <a:ext cx="1630393" cy="414020"/>
            </a:xfrm>
            <a:prstGeom prst="leftArrow">
              <a:avLst>
                <a:gd name="adj1" fmla="val 90776"/>
                <a:gd name="adj2" fmla="val 3545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ภายใน 2 สัปดาห์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1" name="Left Arrow 40"/>
            <p:cNvSpPr/>
            <p:nvPr/>
          </p:nvSpPr>
          <p:spPr>
            <a:xfrm>
              <a:off x="4019909" y="1225779"/>
              <a:ext cx="1630393" cy="414020"/>
            </a:xfrm>
            <a:prstGeom prst="leftArrow">
              <a:avLst>
                <a:gd name="adj1" fmla="val 90776"/>
                <a:gd name="adj2" fmla="val 3545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ก่อนตรวจฯ 2 สัปดาห์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2" name="Left Arrow 41"/>
            <p:cNvSpPr/>
            <p:nvPr/>
          </p:nvSpPr>
          <p:spPr>
            <a:xfrm>
              <a:off x="4002657" y="2054834"/>
              <a:ext cx="1630393" cy="414020"/>
            </a:xfrm>
            <a:prstGeom prst="leftArrow">
              <a:avLst>
                <a:gd name="adj1" fmla="val 90776"/>
                <a:gd name="adj2" fmla="val 3545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พฤษภาคม – กันยายน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4011283" y="2753572"/>
              <a:ext cx="1630045" cy="414020"/>
            </a:xfrm>
            <a:prstGeom prst="leftArrow">
              <a:avLst>
                <a:gd name="adj1" fmla="val 90776"/>
                <a:gd name="adj2" fmla="val 3545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ตุลาคม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4" name="Left Arrow 43"/>
            <p:cNvSpPr/>
            <p:nvPr/>
          </p:nvSpPr>
          <p:spPr>
            <a:xfrm>
              <a:off x="4011283" y="3595423"/>
              <a:ext cx="1630393" cy="414020"/>
            </a:xfrm>
            <a:prstGeom prst="leftArrow">
              <a:avLst>
                <a:gd name="adj1" fmla="val 90776"/>
                <a:gd name="adj2" fmla="val 3545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พฤศจิกายน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5" name="Left Arrow 44"/>
            <p:cNvSpPr/>
            <p:nvPr/>
          </p:nvSpPr>
          <p:spPr>
            <a:xfrm>
              <a:off x="4002657" y="4187837"/>
              <a:ext cx="1630045" cy="414020"/>
            </a:xfrm>
            <a:prstGeom prst="leftArrow">
              <a:avLst>
                <a:gd name="adj1" fmla="val 90776"/>
                <a:gd name="adj2" fmla="val 3545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พฤศจิกายน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6" name="Left Arrow 45"/>
            <p:cNvSpPr/>
            <p:nvPr/>
          </p:nvSpPr>
          <p:spPr>
            <a:xfrm>
              <a:off x="4002657" y="4753553"/>
              <a:ext cx="1630393" cy="414020"/>
            </a:xfrm>
            <a:prstGeom prst="leftArrow">
              <a:avLst>
                <a:gd name="adj1" fmla="val 90776"/>
                <a:gd name="adj2" fmla="val 3545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ธันวาคม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"/>
            <a:ext cx="9144000" cy="754063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ตัวชี้วัดมาตรฐานสถานที่จัดงานประเทศไทย (ประเภทห้องประชุม)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772726"/>
              </p:ext>
            </p:extLst>
          </p:nvPr>
        </p:nvGraphicFramePr>
        <p:xfrm>
          <a:off x="0" y="769938"/>
          <a:ext cx="9144000" cy="628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0358711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P01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ภายในห้องประชุม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ภายในห้องประชุม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 ผนัง เพดาน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มีความสะอาด ปราศจากฝุ่นละออง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คราบสกปรก และกลิ่นไม่พึงประสงค์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มีการออกแบบ ตกแต่งลวดลาย หรือ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การประดับ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อยู่ในสภาพพร้อมใช้งาน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5012023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P02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ผนังห้อง และ/หรือ ผนังกั้นห้อง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ค่าน้ำหนัก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ผนังห้อง หรือผนังกั้นห้องของห้องประชุมที่ขอรับการประเมิน ซึ่งประกอบด้วยรายการดังนี้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มีความมั่นคง แข็งแรง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สามารถดูดซับเสียงสะท้อนได้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ป้องกันเสียง</a:t>
                      </a:r>
                      <a:r>
                        <a:rPr lang="th-TH" sz="200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รบกวนจาก</a:t>
                      </a:r>
                      <a:br>
                        <a:rPr lang="th-TH" sz="200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ภายนอก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ห้องได้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4925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คู่มือการประเมิน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</a:t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จัดงานประเทศ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 (ประเภทห้องประชุม) ปี 2558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732" y="3786188"/>
            <a:ext cx="3799268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732" y="1162051"/>
            <a:ext cx="3819525" cy="229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00" y="4031456"/>
            <a:ext cx="3731294" cy="248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900" y="1203659"/>
            <a:ext cx="3613240" cy="24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04" y="2529953"/>
            <a:ext cx="3586163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5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2697557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P03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โต๊ะและเก้าอี้สำหรับการจัดประชุม (ค่าน้ำหนัก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มีความมั่นคง แข็งแรง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มีความสะอาด ปราศจากฝุ่นละออง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คราบสกปรก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อยู่ในสภาพพร้อมใช้งาน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มีขนาดเหมาะสมกับสรีระ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มีจำนวนเพียงพอกับจำนวนผู้ใช้บริการ 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7901166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92553"/>
                <a:gridCol w="3365224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P04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องค์ประกอบประจำห้องประชุม 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สิ่งจำเป็นที่ควรมีในห้องประชุม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7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เวทียกพื้นที่มั่นคงแข็งแรง อยู่ในสภาพพร้อมใช้งาน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3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โพ</a:t>
                      </a:r>
                      <a:r>
                        <a:rPr lang="th-TH" sz="2000" spc="-30" baseline="0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เดี่ยม</a:t>
                      </a:r>
                      <a:r>
                        <a:rPr lang="th-TH" sz="2000" spc="-3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มีการตกแต่ง อยู่ในสภาพพร้อมใช้งาน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ชุดโซฟาสภาพดี 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โต๊ะเก้าอี้สำหรับผู้พูด/ผู้บรรยายมีการตกแต่ง อยู่ในสภาพพร้อมใช้งาน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4144372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P05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สายไฟและอุปกรณ์ไฟฟ้าในห้องประชุม (ค่าน้ำหนัก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การติดตั้งระบบสายไฟและอุปกรณ์ไฟฟ้าในห้องประชุม ซึ่งประกอบด้วยรายการดังนี้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เป็นการติดตั้งโดยช่างผู้ชำนาญ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ใช้อุปกรณ์มาตรฐาน </a:t>
                      </a:r>
                      <a:r>
                        <a:rPr lang="th-TH" sz="2000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มอก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มีการติดตั้งสายดิน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มีระบบตัดไฟ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มีเอกสารการตรวจสอบ หรือบำรุงรักษาประจำปี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4899341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P06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เครื่องกำเนิดไฟฟ้าสำรอง (ค่าน้ำหนัก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มีอุปกรณ์สำหรับผลิตไฟฟ้าสำรอง (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Generator)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ได้เมื่อเกิดกรณีไฟดับ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สามารถทำงานได้ทันทีที่ไฟฟ้าดับ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(ไม่เกิน 20 วินาที)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สามารถผลิตไฟฟ้าสำรองต่อเนื่อง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ไม่น้อยกว่า 2 ชั่วโมง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มีเอกสารการตรวจสอบ หรือบำรุงรักษา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ประจำปี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1417478"/>
              </p:ext>
            </p:extLst>
          </p:nvPr>
        </p:nvGraphicFramePr>
        <p:xfrm>
          <a:off x="66673" y="695325"/>
          <a:ext cx="8997605" cy="55225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P07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เต้ารับไฟฟ้า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มีการติดตั้งเต้ารับไฟฟ้ากระจายโดยรอบ ภายในห้องประชุมอย่างน้อย 4 จุด พร้อมทั้งมีเต้ารับสำรองให้บริการ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มีเต้ารับไฟฟ้าติดตั้งถาวรกระจายโดยรอบห้องประชุม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เต้ารับไฟฟ้าทุกจุดใช้การได้ดี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กรณีเต้ารับไฟฟ้าถาวรไม่เพียงพอ สามารถจัดหาเต้ารับไฟฟ้าสำรองให้ใช้ได้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มีเอกสารการตรวจสอบ หรือบำรุงรักษาประจำปี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3839507"/>
              </p:ext>
            </p:extLst>
          </p:nvPr>
        </p:nvGraphicFramePr>
        <p:xfrm>
          <a:off x="66673" y="695325"/>
          <a:ext cx="8997605" cy="55225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P08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แสงสว่างในห้องประชุม (ค่าน้ำหนัก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ปริมาณแสงสว่างจากหลอดไฟที่ติดตั้งในห้องประชุมที่ให้ความสว่างได้ตามเกณฑ์ที่กำหนด โดยตรวจวัดด้วยเครื่องมือและทำการวัดทั้งหมด 5 จุด แล้วนำค่าความเข้มแสงที่วัดได้มาเฉลี่ย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ภาพที่ 3.1 ตำแหน่งการวัดแสงในห้องประชุม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มีความสว่างในห้องประชุมตั้งแต่ 400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Lux*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มีความสว่างในห้องประชุมตั้งแต่ 300–399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Lux*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หมายถึง มีความสว่างในห้องประชุมตั้งแต่250 – 299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Lux*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หมายถึง มีความสว่างในห้องประชุมต่ำกว่า 250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Lux*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 :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Lux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หน่วยวัดความเข้มแสงหรือความสว่างต่อพื้นที่</a:t>
                      </a: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524539" y="4007250"/>
            <a:ext cx="1799355" cy="1240611"/>
            <a:chOff x="2832279" y="4007250"/>
            <a:chExt cx="1491615" cy="9505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2279" y="4007250"/>
              <a:ext cx="1491615" cy="950595"/>
            </a:xfrm>
            <a:prstGeom prst="rect">
              <a:avLst/>
            </a:prstGeom>
          </p:spPr>
        </p:pic>
        <p:sp>
          <p:nvSpPr>
            <p:cNvPr id="7" name="Text Box 26"/>
            <p:cNvSpPr txBox="1"/>
            <p:nvPr/>
          </p:nvSpPr>
          <p:spPr>
            <a:xfrm>
              <a:off x="3424686" y="4369455"/>
              <a:ext cx="37147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Cordia New" panose="020B0304020202020204" pitchFamily="34" charset="-34"/>
                </a:rPr>
                <a:t>P-5</a:t>
              </a:r>
              <a:endParaRPr lang="en-US" sz="1100" dirty="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1538188"/>
              </p:ext>
            </p:extLst>
          </p:nvPr>
        </p:nvGraphicFramePr>
        <p:xfrm>
          <a:off x="66673" y="695325"/>
          <a:ext cx="8997605" cy="55225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P09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ระบบไฟส่องสว่างในห้องประชุม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มาตรฐานการติดตั้งระบบไฟส่องสว่างในห้องประชุม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มีไฟส่องสว่างแยกกันระหว่างพื้นที่เวทีกับพื้นที่นั่งประชุม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สามารถปรับเพิ่มลดความสว่างได้ตามต้องการ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มีไฟส่องสว่างเฉพาะจุดบนเวที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สามารถจัดแสงโคมไฟให้สาดในมุมที่ต้องการได้ทั้งบนเวทีและบริเวณนั่งประชุม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มีเอกสารการตรวจสอบ หรือบำรุงรักษาประจำปี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1115917"/>
              </p:ext>
            </p:extLst>
          </p:nvPr>
        </p:nvGraphicFramePr>
        <p:xfrm>
          <a:off x="66673" y="695325"/>
          <a:ext cx="8997605" cy="55225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P10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ระบบปรับอากาศ (ค่าน้ำหนัก 2)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มีระบบปรับอากาศในห้องประชุม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กำลังของเครื่องปรับอากาศเพียงพอต่อขนาดของห้องและจำนวนคนเต็มความจุของห้อง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ระบบปรับอากาศทุกห้องสามารถปรับระดับอุณหภูมิและความแรงพัดลมได้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การทำงานของเครื่องปรับอากาศไม่ส่งเสียงรบกวนการประชุม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6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ตำแหน่งติดตั้งเครื่องปรับอากาศ (คอยล์ร้อน) </a:t>
                      </a:r>
                      <a:br>
                        <a:rPr lang="th-TH" sz="2000" spc="-6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spc="-6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ไม่ก่อความรำคาญและกระทบสิ่งแวดล้อมในอาคาร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6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มีเอกสารการตรวจสอบ หรือบำรุงรักษาประจำปี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7778474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P11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ระบบระบายอากาศ (ค่าน้ำหนัก 1)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มีการระบายอากาศภายในห้องประชุม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มีระบบระบายอากาศที่อยู่ในสภาพพร้อมใช้งาน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การทำงานของเครื่องระบายอากาศไม่ส่งเสียงรบกวนการประชุม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มีเอกสารการตรวจสอบ หรือบำรุงรักษาประจำปี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3695439"/>
              </p:ext>
            </p:extLst>
          </p:nvPr>
        </p:nvGraphicFramePr>
        <p:xfrm>
          <a:off x="66673" y="695325"/>
          <a:ext cx="8997605" cy="55225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P12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ระบบป้องกันอัคคีภัยในห้องประชุม (ค่าน้ำหนัก 2)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มีการติดตั้งระบบเตือนภัยและป้องกันอัคคีภัยภายในห้องประชุม ที่มีสภาพสมบูรณ์พร้อมใช้งาน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มีระบบตรวจจับควันหรือความร้อนในห้องประชุม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มีหัวฉีดน้ำอัตโนมัติในห้องประชุม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มีปุ่มเปิดสัญญาณเตือนภัยที่เห็นชัดเจน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มีอุปกรณ์ดับเพลิงที่พร้อมใช้งานและอยู่ในบริเวณที่สะดวกต่อการใช้งาน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มีเอกสารการตรวจสอบ หรือบำรุงรักษาประจำปี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0321027"/>
              </p:ext>
            </p:extLst>
          </p:nvPr>
        </p:nvGraphicFramePr>
        <p:xfrm>
          <a:off x="238125" y="893618"/>
          <a:ext cx="8705850" cy="537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37755"/>
          </a:xfrm>
          <a:prstGeom prst="rect">
            <a:avLst/>
          </a:prstGeom>
          <a:solidFill>
            <a:srgbClr val="FDC51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0BA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4800" b="1" dirty="0" smtClean="0">
                <a:solidFill>
                  <a:srgbClr val="000099"/>
                </a:solidFill>
              </a:rPr>
              <a:t>กระบวนการปรับปรุง</a:t>
            </a:r>
            <a:endParaRPr lang="th-TH" sz="4800" b="1" dirty="0">
              <a:solidFill>
                <a:srgbClr val="0000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88ABC-57C2-4B17-BB9A-142711A8F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7788ABC-57C2-4B17-BB9A-142711A8F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BA32E-669A-4F27-93DE-67BDC271C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08BA32E-669A-4F27-93DE-67BDC271C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28076-834E-45FE-BB6B-526619D88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0128076-834E-45FE-BB6B-526619D88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83F2C-7A1F-49EE-AC98-D26B49355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1A83F2C-7A1F-49EE-AC98-D26B49355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3150411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P13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พื้นที่ต้อนรับ ลงทะเบียน และพักคอย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พื้นที่บริเวณหน้าห้องประชุม ที่ใช้เพื่อการต้อนรับ การลงทะเบียน และการพักคอย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พื้นที่เป็นสัดส่วนอยู่หน้าห้องประชุม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สามารถตั้งโต๊ะลงทะเบียนได้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มีบริเวณให้ผู้เข้าประชุม พักคอย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มีความสะอาด ปราศจากฝุ่นละออง คราบสกปรก และกลิ่นไม่พึงประสงค์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ขึ้นไปหรือไม่มีพื้นที่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ให้บริการได้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5573854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P14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พื้นที่สำหรับจัดนิทรรศการขนาดย่อม (ค่าน้ำหนัก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พื้นที่โล่งสำหรับจัดนิทรรศการขนาดย่อม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พื้นที่โล่งเป็นสัดส่วนอยู่หน้าห้องประชุม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มีขนาดไม่น้อยกว่า 9 ตารางเมตร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มีเต้ารับไฟฟ้าให้บริการ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บริเวณรอบๆ พื้นที่ตกแต่งอย่างดีและสะอาด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ขึ้นไปหรือไม่มีพื้นที่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ให้จัดนิทรรศการ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ขนาดย่อมได้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2132929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P15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พื้นที่บริการอาหารว่างและเครื่องดื่ม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พื้นที่ว่างใกล้ห้องประชุมที่ใช้จัดวาง ให้บริการ และรับประทานอาหารว่างและเครื่องดื่ม ซึ่งประกอบด้วยรายการดังนี้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โต๊ะหรือที่วางอาหารว่างและเครื่องดื่ม พร้อมอุปกรณ์ อยู่ในสภาพพร้อมใช้งาน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โต๊ะหรือที่วางอาหารว่างและเครื่องดื่ม พร้อมอุปกรณ์ มีความสะอาด ปราศจากฝุ่นละออง คราบสกปรก และกลิ่นไม่พึงประสงค์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มีกระดาษเช็ดมือและน้ำดื่มให้บริการ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มีถังขยะที่อยู่ในสภาพพร้อมใช้งาน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ขึ้นไปหรือไม่มีพื้นที่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จัดวางอาหารว่างได้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4301004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P16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พื้นที่บริการอาหารมื้อหลัก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พื้นที่ที่เป็นสัดส่วนเฉพาะ หรือห้องที่ให้บริการอาหารมื้อหลักของการจัดประชุม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มีโต๊ะเก้าอี้ ที่อยู่ในสภาพพร้อมใช้งาน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มีโต๊ะเก้าอี้ ที่เพียงพอต่อจำนวนผู้เข้าประชุม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มีอุปกรณ์ และวัสดุ สำหรับรับประทานอาหารที่เพียงพอ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มีอุปกรณ์ และวัสดุ สำหรับรับประทานอาหารที่อยู่ในสภาพพร้อมใช้งาน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ขึ้นไปหรือไม่มีพื้นที่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สำหรับให้รับประทาน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อาหารได้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3053182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P17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ห้องน้ำ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2)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ห้องสำหรับถ่ายอุจจาระและปัสสาวะ ซึ่งประกอบด้วยรายการดังนี้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ห้องน้ำต้องอยู่ไม่ไกลจากห้องประชุม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สภาพห้องน้ำต้องถูกสุขลักษณะ คือ สะอาด แห้ง ไม่มีกลิ่นเหม็น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มีระบบระบายอากาศ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มีระบบระบายและบำบัดของเสียที่ได้มาตรฐาน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มีกระดาษชำระ และสบู่เหลวล้างมือ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มีบันทึกการทำความสะอาดและตรวจสอบอุปกรณ์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5680007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P18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ห้องประชุมย่อย 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ห้องที่จัดไว้เพื่อการประชุมกลุ่มย่อย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มีลักษณะเป็นห้องถาวร ไม่ใช่เป็นการกั้นแบ่งออกจากห้องประชุมใหญ่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มีการออกแบบตกแต่งอย่างดี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มีโต๊ะเก้าอี้ เพียงพอต่อจำนวนผู้เข้าประชุม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สภาพห้องมีความสะอาด ปราศจากฝุ่นละออง คราบสกปรก และกลิ่นไม่พึงประสงค์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มีระบบปรับอากาศ ไฟส่องสว่าง และเต้ารับไฟฟ้า พร้อมใช้งาน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ขึ้นไปหรือไม่มี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ห้องประชุมย่อยให้ใช้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7375078"/>
              </p:ext>
            </p:extLst>
          </p:nvPr>
        </p:nvGraphicFramePr>
        <p:xfrm>
          <a:off x="66673" y="695325"/>
          <a:ext cx="8997605" cy="58731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P19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ห้องสำนักงานของฝ่ายจัดประชุม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ห้องเฉพาะที่มีลักษณะถาวร ที่จัดไว้ให้เป็นสำนักงานของฝ่ายจัดประชุม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มีความเป็นสัดส่วน มีความปลอดภัย และอยู่ใกล้ห้องประชุม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ตกแต่งอย่างดีและสะอาด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มีเครื่องปรับอากาศ ไฟส่องสว่าง และเต้ารับไฟฟ้า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มีโต๊ะเก้าอี้ที่เพียงพอ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สามารถจัดหาอุปกรณ์สำนักงานไว้บริการตามที่ลูกค้าต้องการ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มีบริการ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WIFI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ขึ้นไปหรือ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ไม่สามารถจัดห้องให้ได้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4628642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P20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ห้องรับรอง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ห้องที่เป็นสัดส่วน เพื่อใช้เป็นห้องรับรอง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มีเฟอร์นิเจอร์ที่จำเป็นพร้อมใช้งาน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มีระบบปรับอากาศ ไฟฟ้าส่องสว่าง และเต้ารับไฟฟ้า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ตกแต่งอย่างดีและสะอาด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มีห้องน้ำส่วนตัว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ขึ้นไปหรือ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ไม่สามารถจัดห้องให้ได้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9238149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P21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ห้องแต่งตัว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ห้องที่เป็นสัดส่วน เพื่อใช้เป็นห้องแต่งตัว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มีเฟอร์นิเจอร์ที่จำเป็นพร้อมใช้งาน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มีระบบปรับอากาศ ไฟฟ้าส่องสว่าง และเต้ารับไฟฟ้า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ตกแต่งอย่างดีและสะอาด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มีห้องน้ำส่วนตัว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ขึ้นไปหรือ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ไม่สามารถจัดห้องให้ได้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736341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P22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ห้องรับฝากของ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ห้องที่เป็นสัดส่วน เพื่อใช้เป็นห้องรับฝากของ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มีความเป็นสัดส่วน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มีเจ้าหน้าที่ดูแลความปลอดภัย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มีความมั่นคง แข็งแรง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หรือไม่สามารถ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จัดห้องให้ได้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3643"/>
            <a:ext cx="9144000" cy="4584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594333" cy="2008672"/>
          </a:xfrm>
          <a:noFill/>
        </p:spPr>
        <p:txBody>
          <a:bodyPr anchor="t">
            <a:noAutofit/>
          </a:bodyPr>
          <a:lstStyle/>
          <a:p>
            <a:pPr algn="ctr"/>
            <a:r>
              <a:rPr lang="th-TH" sz="1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คู่มือการประเมินมาตรฐานสถานที่จัดงานประเทศไทย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</a:rPr>
              <a:t>ประเภทห้องประชุม (</a:t>
            </a:r>
            <a:r>
              <a:rPr lang="en-US" sz="2800" b="1" dirty="0" smtClean="0">
                <a:solidFill>
                  <a:srgbClr val="FF0000"/>
                </a:solidFill>
              </a:rPr>
              <a:t>Meeting Room) </a:t>
            </a:r>
            <a:r>
              <a:rPr lang="th-TH" sz="2800" b="1" dirty="0" smtClean="0">
                <a:solidFill>
                  <a:srgbClr val="FF0000"/>
                </a:solidFill>
              </a:rPr>
              <a:t>ฉบับปรับปรุง ปี</a:t>
            </a:r>
            <a:r>
              <a:rPr lang="en-US" sz="2800" b="1" dirty="0">
                <a:solidFill>
                  <a:srgbClr val="FF0000"/>
                </a:solidFill>
              </a:rPr>
              <a:t>2558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Thailand MICE Venue Standard Certification </a:t>
            </a:r>
            <a:r>
              <a:rPr lang="en-US" sz="2000" b="1" dirty="0" smtClean="0">
                <a:solidFill>
                  <a:srgbClr val="002060"/>
                </a:solidFill>
              </a:rPr>
              <a:t>Handbook 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(</a:t>
            </a:r>
            <a:r>
              <a:rPr lang="en-US" sz="2000" b="1" dirty="0">
                <a:solidFill>
                  <a:srgbClr val="002060"/>
                </a:solidFill>
              </a:rPr>
              <a:t>Category: Meeting Room) 2nd Edition </a:t>
            </a:r>
            <a:r>
              <a:rPr lang="en-US" sz="2000" b="1" dirty="0" smtClean="0">
                <a:solidFill>
                  <a:srgbClr val="002060"/>
                </a:solidFill>
              </a:rPr>
              <a:t>2015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766" y="2273643"/>
            <a:ext cx="4256468" cy="410696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3863448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P23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ห้องประกอบพิธีทางศาสนา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ห้องที่ใช้ประกอบพิธีทางศาสนาประจำวัน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เป็นห้องที่เป็นสัดส่วน หรือพื้นที่ที่กั้นไว้เพื่อการประกอบพิธีทางศาสนา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มีเฟอร์นิเจอร์ และเครื่องประกอบพิธีทางศาสนา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มีไฟฟ้าแสงสว่าง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มีความสะอาดและตกแต่งอย่างดี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ขึ้นไป หรือไม่สามารถ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จัดพื้นที่ให้ประกอบพิธีทางศาสนาได้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6956981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P24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ห้องปฐมพยาบาล และเจ้าหน้าที่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ห้องที่จัดไว้เป็นการเฉพาะเพื่อใช้ในการปฐมพยาบาลเบื้องต้น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มีห้องเฉพาะที่แยกเป็นสัดส่วน หรือกั้นพื้นที่เป็นสัดส่วนอย่างมิดชิด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มีเจ้าหน้าที่พยาบาล คือ พยาบาลวิชาชีพ ผู้ช่วยพยาบาล หรือ ผู้ผ่านการอบรมหลักสูตรปฐมพยาบาล อยู่ประจำ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มีอุปกรณ์ เวชภัณฑ์และยา ที่พร้อมใช้ในการปฐมพยาบาล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1334893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P25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พื้นที่สูบบุหรี่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พื้นที่ที่จัดไว้เพื่อเป็นเขตสูบบุหรี่โดยเฉพาะ ซึ่งประกอบด้วยรายการดังนี้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ไม่อยู่ในบริเวณทางเข้า – ออกของอาคาร และบริเวณที่ก่อให้เกิดความเดือดร้อนรำคาญแก่ผู้ไม่สูบบุหรี่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ต้องติดป้ายที่แสดงให้ทราบว่าเป็นพื้นที่ที่จัดไว้สำหรับการสูบบุหรี่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มีการจัดเก็บและทำความสะอาดทุกวันที่มีการใช้งาน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9170233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P26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ป้ายบอกทาง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ป้ายชี้หรือบอกเส้นทางไปยังจุดต่างๆ เช่น ห้องประชุม ห้องน้ำ ทางออก ทางหนีไฟ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เป็นป้ายถาวร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ติดตั้งในจุดที่เห็นได้ชัดเจน เป็นระเบียบ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มีลักษณะเป็นสากลหรือมีภาษาต่างประเทศกำกับไว้อย่างน้อย 1 ภาษา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2788594"/>
              </p:ext>
            </p:extLst>
          </p:nvPr>
        </p:nvGraphicFramePr>
        <p:xfrm>
          <a:off x="66673" y="695325"/>
          <a:ext cx="8997605" cy="55225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P27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อุปกรณ์รักษาความปลอดภัย (ค่าน้ำหนัก 2)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มีการติดตั้งเครื่องมืออุปกรณ์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เพื่อรักษาความปลอดภัยของผู้เข้าประชุม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มีการติดตั้งกล้องโทรทัศน์วงจรปิดในพื้นที่จัดประชุมและพื้นที่จอดรถ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มีอุปกรณ์วิทยุสื่อสารให้เจ้าหน้าที่รักษาความปลอดภัยใช้ครบทุกคน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มีหรือสามารถจัดให้มีอุปกรณ์ตรวจจับโลหะหรือวัตถุระเบิด ณ จุดทางเข้าสถานที่จัดประชุม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มีหรือสามารถจัดให้มีอุปกรณ์ตรวจจับโลหะหรือวัตถุระเบิด ณ จุดทางเข้าลานจอดรถ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ขึ้นไป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2976650"/>
              </p:ext>
            </p:extLst>
          </p:nvPr>
        </p:nvGraphicFramePr>
        <p:xfrm>
          <a:off x="66673" y="695325"/>
          <a:ext cx="8997605" cy="622363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P28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พื้นที่จอดรถ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พื้นที่ที่จัดไว้เพื่อให้บริการจอดรถสำหรับผู้เข้าประชุม 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	มีพื้นที่จอดรถที่แยกประเภทรถ (ระหว่างรถยนต์,รถจักรยานยนต์,รถบัสหรือรถบรรทุก)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	จำนวนรองรับ คือรถสี่ล้อ 1 คัน ต่อพื้นที่ห้องประชุมที่ขอรับการประเมินทุก 20 ตารางเมตร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	ต้องสามารถจอดรถบัสได้อย่างน้อย 1 คัน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	กรณีไม่มีพื้นที่จอดรถ หรือพื้นที่ไม่เพียงพอ ต้องสามารถหาพื้นที่อื่นรองรับได้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	ทางเดินเชื่อมต่อระหว่างที่จอดรถกับห้องประชุม มีความสะอาดและปลอดภัย 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 หรือไม่สามารถ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จัดพื้นที่จอดรถให้ได้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5662770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P29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จุดจอดรถเพื่อรับส่งผู้เข้าประชุม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จุดจอดรถชั่วคราว สำหรับรับส่งผู้เข้าประชุม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อยู่ใกล้ที่จัดประชุม แต่ในกรณีที่จุดจอดรถรับส่งอยู่ไกล มีรถรับส่งผู้เข้าประชุม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มีหลังคาปกคลุม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มีป้ายบอกจุดจอดรถรับส่งผู้เข้าประชุมชัดเจน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 หรือ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ไม่มีจุดจอด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รถรับส่ง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4972145"/>
              </p:ext>
            </p:extLst>
          </p:nvPr>
        </p:nvGraphicFramePr>
        <p:xfrm>
          <a:off x="66673" y="695325"/>
          <a:ext cx="8997605" cy="622363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P30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สิ่งอำนวยความสะดวกสำหรับคนพิการหรือทุพพลภาพ และคนชรา (ค่าน้ำหนัก 2)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หมายถึง มีการก่อสร้างหรือติดตั้งอุปกรณ์เพื่ออำนวยความสะดวกให้แก่คนพิการหรือทุพพลภาพและคนชรา ซึ่งประกอบด้วยรายการดังนี้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1.มีทางลาด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2.มีราวจับทางเดิน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3.มี หรือสามารถจัดหารถเข็น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Wheel chair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ให้ใช้ได้ตามต้องการ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4.มี</a:t>
                      </a:r>
                      <a:r>
                        <a:rPr lang="th-TH" sz="2000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ลิฟท์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โดยสารที่รถ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Wheel chair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สามารถเข้าได้ ในกรณีที่อาคารเกิน 1 ชั้น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000" spc="-8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5.มีป้ายสัญลักษณ์แสดงสิ่งอำนวยความสะดวกสำหรับคนพิการหรือทุพพลภาพ และคนชราที่ชัดเจน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6.มีห้องน้ำเฉพาะ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7.มีที่จอดรถเฉพาะ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ด้านกายภาพ</a:t>
            </a:r>
            <a:r>
              <a:rPr lang="en-US" b="1" dirty="0">
                <a:solidFill>
                  <a:srgbClr val="FFD757"/>
                </a:solidFill>
              </a:rPr>
              <a:t> (Physical Component – P</a:t>
            </a:r>
            <a:r>
              <a:rPr lang="en-US" b="1" dirty="0" smtClean="0">
                <a:solidFill>
                  <a:srgbClr val="FFD757"/>
                </a:solidFill>
              </a:rPr>
              <a:t>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4794140"/>
              </p:ext>
            </p:extLst>
          </p:nvPr>
        </p:nvGraphicFramePr>
        <p:xfrm>
          <a:off x="66673" y="695325"/>
          <a:ext cx="8997605" cy="529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73770"/>
                <a:gridCol w="3284007"/>
                <a:gridCol w="395248"/>
                <a:gridCol w="380580"/>
                <a:gridCol w="380580"/>
                <a:gridCol w="2783420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142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P31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ระบบสำรองน้ำใช้สำหรับการประชุม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มายถึง มีการจัดทำที่เก็บน้ำสำรองเพื่อใช้ในเวลาที่น้ำประปาไม่ไหล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มีที่เก็บน้ำสำรองที่เพียงพอและใช้งานได้จริง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ที่เก็บน้ำสำรองถูกสุขลักษณะ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มีเอกสารการตรวจสอบ หรือบำรุงรักษาประจำปี</a:t>
                      </a: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ขาดรายการที่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ขาดรายการที่ 2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และ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ขาดทั้ง 3 รายการ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ด้านเทคโนโลยี (</a:t>
            </a:r>
            <a:r>
              <a:rPr lang="en-US" b="1" dirty="0">
                <a:solidFill>
                  <a:srgbClr val="FFD757"/>
                </a:solidFill>
              </a:rPr>
              <a:t>Technology Component – T)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3849462"/>
              </p:ext>
            </p:extLst>
          </p:nvPr>
        </p:nvGraphicFramePr>
        <p:xfrm>
          <a:off x="114298" y="628650"/>
          <a:ext cx="8833091" cy="5000625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911700"/>
                <a:gridCol w="3052898"/>
                <a:gridCol w="395248"/>
                <a:gridCol w="380580"/>
                <a:gridCol w="380580"/>
                <a:gridCol w="2712085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T01 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ระบบเสียง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อุปกรณ์ที่ใช้สำหรับการขยายเสียงประจำห้องประชุมที่มีคุณภาพ ซึ่งประกอบด้วยรายการดังนี้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มีไมโครโฟนเพียงพอตามความต้องการ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ลำโพงขยายเสียงดังชัดเจนทั่วถึงทั้งห้อง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เครื่องขยายเสียงที่สามารถควบคุมปรับแต่งระดับและคุณภาพเสียงได้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สายสัญญาณเสียงสำหรับการนำเสนอที่ต่อผ่านคอมพิวเตอร์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0" y="1227024"/>
            <a:ext cx="4381500" cy="68580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2" y="1227024"/>
            <a:ext cx="8601075" cy="4784458"/>
          </a:xfrm>
          <a:noFill/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3600" b="1" i="1" dirty="0" smtClean="0">
                <a:solidFill>
                  <a:srgbClr val="002060"/>
                </a:solidFill>
              </a:rPr>
              <a:t>ห้อง</a:t>
            </a:r>
            <a:r>
              <a:rPr lang="th-TH" sz="3600" b="1" i="1" dirty="0">
                <a:solidFill>
                  <a:srgbClr val="002060"/>
                </a:solidFill>
              </a:rPr>
              <a:t>ประชุม (</a:t>
            </a:r>
            <a:r>
              <a:rPr lang="en-US" sz="3600" b="1" i="1" dirty="0">
                <a:solidFill>
                  <a:srgbClr val="002060"/>
                </a:solidFill>
              </a:rPr>
              <a:t>Meeting Room) </a:t>
            </a:r>
            <a:endParaRPr lang="th-TH" sz="3600" b="1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000099"/>
                </a:solidFill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</a:rPr>
              <a:t>      </a:t>
            </a:r>
            <a:r>
              <a:rPr lang="th-TH" sz="2600" b="1" dirty="0" smtClean="0">
                <a:solidFill>
                  <a:srgbClr val="000099"/>
                </a:solidFill>
              </a:rPr>
              <a:t>หมายถึง </a:t>
            </a:r>
            <a:r>
              <a:rPr lang="th-TH" sz="2600" b="1" dirty="0">
                <a:solidFill>
                  <a:srgbClr val="000099"/>
                </a:solidFill>
              </a:rPr>
              <a:t>ห้องที่มีพื้นเรียบไม่ลาดเอียง ไม่มีลักษณะเป็นอัฒจันทร์  (</a:t>
            </a:r>
            <a:r>
              <a:rPr lang="en-US" sz="2600" b="1" dirty="0">
                <a:solidFill>
                  <a:srgbClr val="000099"/>
                </a:solidFill>
              </a:rPr>
              <a:t>Grandstand / Amphitheater / Auditorium) </a:t>
            </a:r>
            <a:r>
              <a:rPr lang="th-TH" sz="2600" b="1" dirty="0">
                <a:solidFill>
                  <a:srgbClr val="000099"/>
                </a:solidFill>
              </a:rPr>
              <a:t>โดยมีเพดานและผนังถาวรทุกด้าน ขนาดพื้นที่และความ</a:t>
            </a:r>
            <a:r>
              <a:rPr lang="th-TH" sz="2600" b="1" dirty="0" smtClean="0">
                <a:solidFill>
                  <a:srgbClr val="000099"/>
                </a:solidFill>
              </a:rPr>
              <a:t>สูง</a:t>
            </a:r>
            <a:br>
              <a:rPr lang="th-TH" sz="2600" b="1" dirty="0" smtClean="0">
                <a:solidFill>
                  <a:srgbClr val="000099"/>
                </a:solidFill>
              </a:rPr>
            </a:br>
            <a:r>
              <a:rPr lang="th-TH" sz="2600" b="1" dirty="0" smtClean="0">
                <a:solidFill>
                  <a:srgbClr val="000099"/>
                </a:solidFill>
              </a:rPr>
              <a:t>ของ</a:t>
            </a:r>
            <a:r>
              <a:rPr lang="th-TH" sz="2600" b="1" dirty="0">
                <a:solidFill>
                  <a:srgbClr val="000099"/>
                </a:solidFill>
              </a:rPr>
              <a:t>ห้องประชุมจะต้องเป็นไปตามเกณฑ์</a:t>
            </a:r>
            <a:r>
              <a:rPr lang="th-TH" sz="2600" b="1" dirty="0" smtClean="0">
                <a:solidFill>
                  <a:srgbClr val="000099"/>
                </a:solidFill>
              </a:rPr>
              <a:t>ต่อไปนี้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600" b="1" dirty="0" smtClean="0">
                <a:solidFill>
                  <a:srgbClr val="000099"/>
                </a:solidFill>
              </a:rPr>
              <a:t>                    1</a:t>
            </a:r>
            <a:r>
              <a:rPr lang="th-TH" sz="2600" b="1" dirty="0">
                <a:solidFill>
                  <a:srgbClr val="000099"/>
                </a:solidFill>
              </a:rPr>
              <a:t>) พื้นที่จัดประชุม</a:t>
            </a:r>
            <a:r>
              <a:rPr lang="th-TH" sz="2600" b="1" u="sng" dirty="0">
                <a:solidFill>
                  <a:srgbClr val="000099"/>
                </a:solidFill>
              </a:rPr>
              <a:t>ตั้งแต่ 30 - 200 ตารางเมตร </a:t>
            </a:r>
            <a:r>
              <a:rPr lang="th-TH" sz="2600" b="1" dirty="0">
                <a:solidFill>
                  <a:srgbClr val="000099"/>
                </a:solidFill>
              </a:rPr>
              <a:t>มีลักษณะเป็นพื้นที่โล่ง </a:t>
            </a:r>
            <a:r>
              <a:rPr lang="th-TH" sz="2600" b="1" dirty="0" smtClean="0">
                <a:solidFill>
                  <a:srgbClr val="000099"/>
                </a:solidFill>
              </a:rPr>
              <a:t/>
            </a:r>
            <a:br>
              <a:rPr lang="th-TH" sz="2600" b="1" dirty="0" smtClean="0">
                <a:solidFill>
                  <a:srgbClr val="000099"/>
                </a:solidFill>
              </a:rPr>
            </a:br>
            <a:r>
              <a:rPr lang="th-TH" sz="2600" b="1" dirty="0" smtClean="0">
                <a:solidFill>
                  <a:srgbClr val="000099"/>
                </a:solidFill>
              </a:rPr>
              <a:t>                        </a:t>
            </a:r>
            <a:r>
              <a:rPr lang="th-TH" sz="2600" b="1" i="1" dirty="0" smtClean="0">
                <a:solidFill>
                  <a:srgbClr val="FF0000"/>
                </a:solidFill>
              </a:rPr>
              <a:t>มี</a:t>
            </a:r>
            <a:r>
              <a:rPr lang="th-TH" sz="2600" b="1" i="1" dirty="0">
                <a:solidFill>
                  <a:srgbClr val="FF0000"/>
                </a:solidFill>
              </a:rPr>
              <a:t>ความสูงไม่น้อยกว่า 2.50 </a:t>
            </a:r>
            <a:r>
              <a:rPr lang="th-TH" sz="2600" b="1" i="1" dirty="0" smtClean="0">
                <a:solidFill>
                  <a:srgbClr val="FF0000"/>
                </a:solidFill>
              </a:rPr>
              <a:t>เมตร</a:t>
            </a:r>
          </a:p>
          <a:p>
            <a:pPr marL="0" indent="0">
              <a:spcBef>
                <a:spcPts val="600"/>
              </a:spcBef>
              <a:buNone/>
            </a:pPr>
            <a:endParaRPr lang="th-TH" sz="500" b="1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600" b="1" dirty="0" smtClean="0">
                <a:solidFill>
                  <a:srgbClr val="000099"/>
                </a:solidFill>
              </a:rPr>
              <a:t>                    2</a:t>
            </a:r>
            <a:r>
              <a:rPr lang="th-TH" sz="2600" b="1" dirty="0">
                <a:solidFill>
                  <a:srgbClr val="000099"/>
                </a:solidFill>
              </a:rPr>
              <a:t>) พื้นที่จัดประชุม</a:t>
            </a:r>
            <a:r>
              <a:rPr lang="th-TH" sz="2600" b="1" u="sng" dirty="0">
                <a:solidFill>
                  <a:srgbClr val="000099"/>
                </a:solidFill>
              </a:rPr>
              <a:t>ตั้งแต่ 201 ตารางเมตรขึ้นไป</a:t>
            </a:r>
            <a:r>
              <a:rPr lang="th-TH" sz="2600" b="1" dirty="0">
                <a:solidFill>
                  <a:srgbClr val="000099"/>
                </a:solidFill>
              </a:rPr>
              <a:t> มีลักษณะเป็นพื้นที่โล่ง </a:t>
            </a:r>
            <a:r>
              <a:rPr lang="th-TH" sz="2600" b="1" dirty="0" smtClean="0">
                <a:solidFill>
                  <a:srgbClr val="000099"/>
                </a:solidFill>
              </a:rPr>
              <a:t/>
            </a:r>
            <a:br>
              <a:rPr lang="th-TH" sz="2600" b="1" dirty="0" smtClean="0">
                <a:solidFill>
                  <a:srgbClr val="000099"/>
                </a:solidFill>
              </a:rPr>
            </a:br>
            <a:r>
              <a:rPr lang="th-TH" sz="2600" b="1" dirty="0" smtClean="0">
                <a:solidFill>
                  <a:srgbClr val="000099"/>
                </a:solidFill>
              </a:rPr>
              <a:t>                        </a:t>
            </a:r>
            <a:r>
              <a:rPr lang="th-TH" sz="2600" b="1" i="1" dirty="0" smtClean="0">
                <a:solidFill>
                  <a:srgbClr val="FF0000"/>
                </a:solidFill>
              </a:rPr>
              <a:t>มี</a:t>
            </a:r>
            <a:r>
              <a:rPr lang="th-TH" sz="2600" b="1" i="1" dirty="0">
                <a:solidFill>
                  <a:srgbClr val="FF0000"/>
                </a:solidFill>
              </a:rPr>
              <a:t>ความสูงไม่น้อยกว่า 2.80 เมตร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7398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การตรวจประเมิน</a:t>
            </a:r>
            <a:r>
              <a:rPr lang="th-TH" sz="3600" b="1" dirty="0" smtClean="0">
                <a:solidFill>
                  <a:srgbClr val="0033CC"/>
                </a:solidFill>
              </a:rPr>
              <a:t>มาตรฐาน – นิยามปฏิบัติการ</a:t>
            </a:r>
            <a:endParaRPr lang="th-TH" sz="3600" b="1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ด้านเทคโนโลยี (</a:t>
            </a:r>
            <a:r>
              <a:rPr lang="en-US" b="1" dirty="0">
                <a:solidFill>
                  <a:srgbClr val="FFD757"/>
                </a:solidFill>
              </a:rPr>
              <a:t>Technology Component – T)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8971783"/>
              </p:ext>
            </p:extLst>
          </p:nvPr>
        </p:nvGraphicFramePr>
        <p:xfrm>
          <a:off x="114298" y="628650"/>
          <a:ext cx="8833091" cy="5655945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911700"/>
                <a:gridCol w="3052898"/>
                <a:gridCol w="395248"/>
                <a:gridCol w="380580"/>
                <a:gridCol w="380580"/>
                <a:gridCol w="2712085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T02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ระบบภาพ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2)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หมายถึง อุปกรณ์ที่ใช้สำหรับการฉายภาพประจำห้องประชุมที่มีคุณภาพ ซึ่งประกอบด้วยรายการดังนี้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เครื่องฉายภาพที่ให้ภาพชัดเจนมีสีครบถ้วน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จอรับภาพมีขนาดที่เห็นได้ทั่วถึงทั้งห้องประชุม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มีสายสัญญาณภาพสำหรับการนำเสนอที่ต่อผ่านคอมพิวเตอร์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มีรีโมทคอนโทรลสำหรับควบคุมเครื่องฉายภาพ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ด้านเทคโนโลยี (</a:t>
            </a:r>
            <a:r>
              <a:rPr lang="en-US" b="1" dirty="0">
                <a:solidFill>
                  <a:srgbClr val="FFD757"/>
                </a:solidFill>
              </a:rPr>
              <a:t>Technology Component – T)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1852464"/>
              </p:ext>
            </p:extLst>
          </p:nvPr>
        </p:nvGraphicFramePr>
        <p:xfrm>
          <a:off x="114298" y="628650"/>
          <a:ext cx="8833091" cy="5000625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911700"/>
                <a:gridCol w="3052898"/>
                <a:gridCol w="395248"/>
                <a:gridCol w="380580"/>
                <a:gridCol w="380580"/>
                <a:gridCol w="2712085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T03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จุดกระจายสัญญาณ </a:t>
                      </a:r>
                      <a:r>
                        <a:rPr lang="en-US" sz="2000" dirty="0" err="1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WiFi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มีบริการ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Wi-Fi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ให้ใช้ได้อย่างมีคุณภาพ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1.มีจุดกระจายสัญญาณ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Wi-Fi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ทั้งในห้องประชุมและนอกห้องประชุม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2.สัญญาณ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Wi-Fi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กระจายทั่วถึงทั้งห้องประชุม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3.สัญญาณ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Wi-Fi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ในห้องประชุมมีความเร็วในระดับที่น่าพอใจเมื่อทำการทดสอบ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ด้านเทคโนโลยี (</a:t>
            </a:r>
            <a:r>
              <a:rPr lang="en-US" b="1" dirty="0">
                <a:solidFill>
                  <a:srgbClr val="FFD757"/>
                </a:solidFill>
              </a:rPr>
              <a:t>Technology Component – T)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5184834"/>
              </p:ext>
            </p:extLst>
          </p:nvPr>
        </p:nvGraphicFramePr>
        <p:xfrm>
          <a:off x="114298" y="628650"/>
          <a:ext cx="8833091" cy="5000625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911700"/>
                <a:gridCol w="3052898"/>
                <a:gridCol w="395248"/>
                <a:gridCol w="380580"/>
                <a:gridCol w="380580"/>
                <a:gridCol w="2712085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T04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อุปกรณ์สื่อสาร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มีอุปกรณ์สื่อสารที่อยู่ในสภาพพร้อมใช้งาน ซึ่งมีองค์ประกอบดังนี้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มีโทรศัพท์ภายในถึงผู้จัดการสถานที่ หรือพนักงานผู้ประสานงาน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มีวิทยุสื่อสารให้บริการตามต้องการ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มีเครื่องโทรสารให้บริการตามต้องการ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มีคอมพิวเตอร์พร้อมระบบอินเทอร์เน็ตให้บริการตามต้องการ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ด้านเทคโนโลยี (</a:t>
            </a:r>
            <a:r>
              <a:rPr lang="en-US" b="1" dirty="0">
                <a:solidFill>
                  <a:srgbClr val="FFD757"/>
                </a:solidFill>
              </a:rPr>
              <a:t>Technology Component – T)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6893319"/>
              </p:ext>
            </p:extLst>
          </p:nvPr>
        </p:nvGraphicFramePr>
        <p:xfrm>
          <a:off x="114298" y="628650"/>
          <a:ext cx="8833091" cy="5655945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911700"/>
                <a:gridCol w="3052898"/>
                <a:gridCol w="395248"/>
                <a:gridCol w="380580"/>
                <a:gridCol w="380580"/>
                <a:gridCol w="2712085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T05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เจ้าหน้าที่โสตทัศนูปกรณ์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มีเจ้าหน้าที่ควบคุมอุปกรณ์โสตทัศนูปกรณ์ประจำห้องประชุม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1.มีเจ้าหน้าที่โสตฯ ประจำห้องประชุม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2.เจ้าหน้าที่โสตฯ มีความรู้ ความเชี่ยวชาญ หรือมีประสบการณ์ในติดตั้ง การใช้ และการแก้ปัญหาโสตทัศนูปกรณ์ทุกประเภทที่มี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3.ในกรณีเจ้าหน้าที่โสตฯไม่เพียงพอ สามารถจัดหา หรือหมุนเวียนเจ้าหน้าที่ให้บริการได้ทันความต้องการ โดยไม่ทำให้การประชุมเสียหาย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2063254"/>
              </p:ext>
            </p:extLst>
          </p:nvPr>
        </p:nvGraphicFramePr>
        <p:xfrm>
          <a:off x="114298" y="628650"/>
          <a:ext cx="8864602" cy="53054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S01 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บริการรับจองล่วงหน้า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มีบริการรับจองห้องประชุม เพื่อการจัดการประชุม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มีผู้รับผิดชอบในการประสานงานรับจองโดยตรง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มีบริการนำชมห้องประชุมก่อนตกลงจอง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มีการออกเอกสารการรับจองพร้อมระบุข้อตกลงชัดเจน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มีช่องทางรับชำระค่ามัดจำมากกว่า 1 ช่องทาง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4079307"/>
              </p:ext>
            </p:extLst>
          </p:nvPr>
        </p:nvGraphicFramePr>
        <p:xfrm>
          <a:off x="114298" y="628650"/>
          <a:ext cx="8864602" cy="50006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S02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เวลาในการเข้าพื้นที่สำหรับฝ่ายจัดประชุม </a:t>
                      </a:r>
                      <a:r>
                        <a:rPr lang="th-TH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1)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การให้ฝ่ายจัดสามารถเข้าเตรียมพื้นที่เพื่อจัดการประชุมก่อนเวลาได้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เข้าเตรียมพื้นที่ก่อนเริ่มประชุมได้ไม่น้อยกว่า 6 ชั่วโมง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มีเจ้าหน้าที่ประสานงานระหว่างการเตรียมพื้นที่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สามารถให้ทดสอบระบบแสง สี เสียง ในระหว่างการเตรียมพื้นที่ได้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4797166"/>
              </p:ext>
            </p:extLst>
          </p:nvPr>
        </p:nvGraphicFramePr>
        <p:xfrm>
          <a:off x="114298" y="628650"/>
          <a:ext cx="8864602" cy="565594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S03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บริการวัสดุอุปกรณ์ประจำห้องประชุม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1)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มีวัสดุอุปกรณ์ และบริการจัดทำวัสดุที่จำเป็นต้องใช้ในงานประชุม ที่สามารใช้งานได้ดี และมีคุณภาพ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มีบริการประดับตกแต่งห้องประชุม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มีบริการจัดทำป้ายชื่อตั้งโต๊ะ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มีบริการพานรอง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มีบริการแฟ้มคำกล่าวรายงาน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มีบริการกระดาษ และเครื่องเขียน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6. มีบริการชุด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Flip Chart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ได้ตามความต้องการ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9710194"/>
              </p:ext>
            </p:extLst>
          </p:nvPr>
        </p:nvGraphicFramePr>
        <p:xfrm>
          <a:off x="114298" y="628650"/>
          <a:ext cx="8864602" cy="50006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S04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บริการพัดลมไฟฟ้า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1)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มีพัดลมไฟฟ้าที่เตรียมไว้ให้บริการในกรณีที่ระบบปรับอากาศขัดข้อง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มีหรือสามารถจัดหาพัดลมไฟฟ้าได้เพียงพอตามความต้องการ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พัดลมไฟฟ้าที่มีให้บริการ มีมากกว่า 1 ประเภท (เช่น พัดลมตั้งพื้น พัดลมติดผนัง พัดลมโคจร หรือพัดลมอุตสาหกรรม)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พัดลมไฟฟ้าอยู่ในสภาพพร้อมใช้งาน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045337"/>
              </p:ext>
            </p:extLst>
          </p:nvPr>
        </p:nvGraphicFramePr>
        <p:xfrm>
          <a:off x="114298" y="628650"/>
          <a:ext cx="8864602" cy="50006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S05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บริการอาหาร และเครื่องดื่ม </a:t>
                      </a:r>
                      <a:r>
                        <a:rPr lang="th-TH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</a:t>
                      </a: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1)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การให้บริการอาหาร และเครื่องดื่มแก่ผู้เข้าประชุม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1.มีบริการจัดอาหารมื้อหลัก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2.มีบริการจัดอาหารว่างและเครื่องดื่ม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3.มีรายการอาหารและอาหารว่างที่หลากหลายให้เลือก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4.มีรูปแบบการจัดเลี้ยงที่หลากหลายให้เลือก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5.มีน้ำดื่มสะอาดบริการ ณ สถานที่จัดประชุมตลอดเวลา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9481651"/>
              </p:ext>
            </p:extLst>
          </p:nvPr>
        </p:nvGraphicFramePr>
        <p:xfrm>
          <a:off x="114298" y="628650"/>
          <a:ext cx="8864602" cy="565594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S06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พนักงานผู้ให้บริการประจำกลุ่มประชุม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2)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การจัดพนักงานเพื่อให้บริการกลุ่มประชุมโดยเฉพาะ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มีพนักงานให้บริการประจำห้องประชุมอย่างน้อยห้องละ 1 คน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พนักงานให้บริการประจำห้องประชุมเป็นพนักงานประจำ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กรณีพนักงานไม่เพียงพอ สามารถจัดหาหรือหมุนเวียนพนักงานประจำ เพื่อให้บริการได้โดยไม่ทำให้เกิดความเสียหายต่อการประชุม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855" y="1370795"/>
            <a:ext cx="8328759" cy="3160016"/>
          </a:xfrm>
          <a:noFill/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3200" b="1" i="1" dirty="0">
                <a:solidFill>
                  <a:srgbClr val="FF0000"/>
                </a:solidFill>
              </a:rPr>
              <a:t>หมายเหตุ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</a:t>
            </a:r>
            <a:r>
              <a:rPr lang="th-TH" b="1" u="sng" dirty="0" smtClean="0">
                <a:solidFill>
                  <a:srgbClr val="000099"/>
                </a:solidFill>
              </a:rPr>
              <a:t>1. การ</a:t>
            </a:r>
            <a:r>
              <a:rPr lang="th-TH" b="1" u="sng" dirty="0">
                <a:solidFill>
                  <a:srgbClr val="000099"/>
                </a:solidFill>
              </a:rPr>
              <a:t>วัดขนาดพื้นที่จัดประชุม </a:t>
            </a:r>
            <a:r>
              <a:rPr lang="th-TH" sz="2600" b="1" dirty="0">
                <a:solidFill>
                  <a:srgbClr val="000099"/>
                </a:solidFill>
              </a:rPr>
              <a:t>ใช้วิธีการวัดระยะภายในห้องจากผนังห้อง หรือ ด้านในของเสาในห้องประชุม นำค่าที่ได้ คือ ความกว้าง (</a:t>
            </a:r>
            <a:r>
              <a:rPr lang="en-US" sz="2600" b="1" dirty="0">
                <a:solidFill>
                  <a:srgbClr val="000099"/>
                </a:solidFill>
              </a:rPr>
              <a:t>Width: W) </a:t>
            </a:r>
            <a:r>
              <a:rPr lang="th-TH" sz="2600" b="1" dirty="0">
                <a:solidFill>
                  <a:srgbClr val="000099"/>
                </a:solidFill>
              </a:rPr>
              <a:t>และความยาว (</a:t>
            </a:r>
            <a:r>
              <a:rPr lang="en-US" sz="2600" b="1" dirty="0">
                <a:solidFill>
                  <a:srgbClr val="000099"/>
                </a:solidFill>
              </a:rPr>
              <a:t>Length: L) </a:t>
            </a:r>
            <a:r>
              <a:rPr lang="th-TH" sz="2600" b="1" dirty="0">
                <a:solidFill>
                  <a:srgbClr val="000099"/>
                </a:solidFill>
              </a:rPr>
              <a:t>มาคำนวณหาขนาดพื้นที่ โดยใช้สูตร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7398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การตรวจประเมินมาตรฐาน – นิยามปฏิบัติการ</a:t>
            </a:r>
          </a:p>
        </p:txBody>
      </p:sp>
      <p:sp>
        <p:nvSpPr>
          <p:cNvPr id="7" name="สี่เหลี่ยมผืนผ้ามุมมน 25"/>
          <p:cNvSpPr/>
          <p:nvPr/>
        </p:nvSpPr>
        <p:spPr>
          <a:xfrm>
            <a:off x="437246" y="3572310"/>
            <a:ext cx="8259976" cy="8754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 (ตารางเมตร) = ระยะความกว้าง (เมตร)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ระยะความยาว (เมตร)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9543547"/>
              </p:ext>
            </p:extLst>
          </p:nvPr>
        </p:nvGraphicFramePr>
        <p:xfrm>
          <a:off x="114298" y="628650"/>
          <a:ext cx="8864602" cy="50006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S07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พนักงานให้บริการตามจุดบริการ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การจัดพนักงานทำหน้าที่ให้บริการตามจุดบริการ แก่ผู้เข้าประชุม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มีพนักงานบริการ ณ จุดจอดรถรับ/ส่ง ผู้เข้าประชุม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มีพนักงานบริการในพื้นที่บริการอาหารว่างและห้องอาหาร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มีพนักงานบริการ ณ จุด ขนถ่ายอุปกรณ์ของฝ่ายจัดประชุม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4196170"/>
              </p:ext>
            </p:extLst>
          </p:nvPr>
        </p:nvGraphicFramePr>
        <p:xfrm>
          <a:off x="114298" y="628650"/>
          <a:ext cx="8864602" cy="565594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S08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เจ้าหน้าที่รักษาความปลอดภัย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มีเจ้าหน้าที่รักษาความปลอดภัยที่มี ความรู้ ความสามารถ และมีประสิทธิภาพในการปฏิบัติงานรักษาความปลอดภัย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ผ่านการฝึกอบรมหลักสูตรการรักษาความปลอดภัย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ผ่านการฝึกอบรมหลักสูตรการดับเพลิง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สามารถสื่อสารภาษาต่างประเทศได้พอเข้าใจ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ไม่เคยมีประวัติถูกร้องเรียนจากผู้เข้าประชุม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9488932"/>
              </p:ext>
            </p:extLst>
          </p:nvPr>
        </p:nvGraphicFramePr>
        <p:xfrm>
          <a:off x="114298" y="628650"/>
          <a:ext cx="8864602" cy="600646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S09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บุคลิกภาพของพนักงานบริการกลุ่มประชุม (ค่าน้ำหนัก 2)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ท่าทางและการแสดงออกของพนักงานผู้ให้บริการกลุ่มประชุม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มีกิริยามารยาทดี น้ำเสียงและการพูดจาสุภาพ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มีอัธยาศัยไมตรี และมีความกระตือรือร้นในการให้บริการ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มีการแต่งเครื่องแบบเฉพาะ ที่มีลักษณะสุภาพเรียบร้อย เหมาะสม และสะดวกต่อการปฏิบัติหน้าที่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มีความเคารพในความแตกต่างของเชื้อชาติ ศาสนา วัฒนธรรม เพศและวัย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4431523"/>
              </p:ext>
            </p:extLst>
          </p:nvPr>
        </p:nvGraphicFramePr>
        <p:xfrm>
          <a:off x="114298" y="628650"/>
          <a:ext cx="8864602" cy="53054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S10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ความรู้ของพนักงานบริการกลุ่มประชุม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ความรู้ที่พนักงานผู้ให้บริการกลุ่มประชุมพึงมี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ความรู้เกี่ยวกับหลักการให้บริการ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ความรู้เกี่ยวกับการจัดประชุม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ความรู้เกี่ยวกับการป้องกันอัคคีภัยและสาธารณภัย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ความรู้เกี่ยวกับท้องถิ่นที่สถานประกอบการตั้งอยู่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ความรู้เกี่ยวกับความแตกต่างทางวัฒนธรรมและศาสนา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979768"/>
              </p:ext>
            </p:extLst>
          </p:nvPr>
        </p:nvGraphicFramePr>
        <p:xfrm>
          <a:off x="114298" y="628650"/>
          <a:ext cx="8864602" cy="53054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S11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ทักษะและมาตรการส่งเสริมภาษาต่างประเทศของพนักงานบริการกลุ่มประชุม (ค่าน้ำหนัก 2)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ทักษะและมาตรการส่งเสริมภาษาต่างประเทศของพนักงานบริการกลุ่มประชุม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พนักงานบริการกลุ่มประชุมส่วนใหญ่สามารถสื่อสารภาษาต่างประเทศได้อย่างน้อย 1 ภาษา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มีนโยบายในการรับสมัครพนักงานบริการกลุ่มประชุมที่มีทักษะภาษาต่างประเทศ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มีการจัดฝึกอบรมภาษาต่างประเทศให้แก่พนักงานบริการกลุ่มประชุมเป็นประจำ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7687097"/>
              </p:ext>
            </p:extLst>
          </p:nvPr>
        </p:nvGraphicFramePr>
        <p:xfrm>
          <a:off x="114298" y="628650"/>
          <a:ext cx="8864602" cy="565594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S12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การจัดการบุคคลากรในด้านการบริการกลุ่มประชุม (ค่าน้ำหนัก 2)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มาตรการในการพัฒนา และรักษาคุณภาพในการให้บริการของพนักงาน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มีนโยบายการคัดเลือกพนักงานที่เน้นคุณภาพการให้บริการ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มีการอบรมหลักสูตรการให้บริการแก่พนักงานเป็นประจำ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มีการประเมินการปฏิบัติงานของพนักงาน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มีการมอบรางวัลหรือยกย่องพนักงานที่ปฏิบัติงานดีเด่นทุกปี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มีคำชมเชยจากผู้รับบริการหลายครั้ง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6153328"/>
              </p:ext>
            </p:extLst>
          </p:nvPr>
        </p:nvGraphicFramePr>
        <p:xfrm>
          <a:off x="114298" y="628650"/>
          <a:ext cx="8864602" cy="53054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S13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ระบบสวัสดิการพนักงาน 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มีการจัดสวัสดิการขั้นพื้นฐานให้พนักงาน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ได้ค่าแรงขั้นต่ำตามกฎหมาย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ทำประกันสังคมให้พนักงานทุกคน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มีวันหยุดตามที่กฎหมายกำหนด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มีการตรวจสุขภาพประจำปี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8699622"/>
              </p:ext>
            </p:extLst>
          </p:nvPr>
        </p:nvGraphicFramePr>
        <p:xfrm>
          <a:off x="114298" y="628650"/>
          <a:ext cx="8864602" cy="530542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S14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การร้องเรียนและการประเมินผลการบริการ (ค่าน้ำหนัก 2)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มีระบบการจัดการข้อร้องเรียนต่างๆ และระบบการประเมินผลการบริการ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มีระบบรับเรื่องร้องเรียนเกี่ยวกับการให้บริการ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มีการตอบสนองข้อร้องเรียนอย่างรวดเร็ว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มีการประเมินคุณภาพการบริการโดยลูกค้า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6270637"/>
              </p:ext>
            </p:extLst>
          </p:nvPr>
        </p:nvGraphicFramePr>
        <p:xfrm>
          <a:off x="114298" y="628650"/>
          <a:ext cx="8864602" cy="5901309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S15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ระบบป้องกันและระงับอัคคีภัย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2)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มีการกำหนดมาตรการป้องกันอัคคีภัยไว้อย่างเป็นระบบ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มีป้ายข้อปฏิบัติเกี่ยวกับการดับเพลิงและการอพยพหนีไฟ และปิดประกาศให้เห็นได้อย่างชัดเจน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มีแผนป้องกันและระงับอัคคีภัย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มีฝึกซ้อมดับเพลิงและฝึกซ้อมอพยพหนีไฟพร้อมกันอย่างน้อยปีละหนึ่งครั้ง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มีการฝึกอบรมการดับเพลิงขั้นต้นอย่างน้อยปีละ 1 ครั้ง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มีการดูแลรักษาและตรวจสอบเครื่องดับเพลิงให้อยู่ในสภาพพร้อมใช้งาน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6. มีการกำหนดจุดรวมพล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0389593"/>
              </p:ext>
            </p:extLst>
          </p:nvPr>
        </p:nvGraphicFramePr>
        <p:xfrm>
          <a:off x="114298" y="628650"/>
          <a:ext cx="8864602" cy="6129147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S16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บริการรักษาความปลอดภัยให้แก่แขกพิเศษ 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การให้ความร่วมมือของสถานประกอบการ ให้กับฝ่ายจัดประชุมในกรณีที่ฝ่ายจัดประชุมร้องขอให้มีบริการรักษาความปลอดภัยแก่แขกพิเศษ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สามารถเพิ่มกำลังเจ้าหน้าที่รักษาความปลอดภัย ให้เข้ามาสนับสนุนการรักษาความปลอดภัยแก่แขกพิเศษเป็นการเฉพาะได้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สามารถจัดเตรียมพื้นที่ให้สะดวกต่อการรักษาความปลอดภัยแก่แขกพิเศษได้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สามารถเพิ่มอุปกรณ์การรักษาความปลอดภัยให้แก่แขกพิเศษได้ (เช่น กล้องวงจรปิด อุปกรณ์ตรวจจับโลหะ ฯลฯ)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699" y="1370795"/>
            <a:ext cx="8601075" cy="1707351"/>
          </a:xfrm>
          <a:noFill/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2400" b="1" u="sng" dirty="0">
                <a:solidFill>
                  <a:srgbClr val="FF0000"/>
                </a:solidFill>
              </a:rPr>
              <a:t>วิธีการวัดขนาดพื้นที่จัดประชุม </a:t>
            </a:r>
            <a:r>
              <a:rPr lang="th-TH" sz="2400" b="1" dirty="0">
                <a:solidFill>
                  <a:srgbClr val="000099"/>
                </a:solidFill>
              </a:rPr>
              <a:t>ใช้หลักการคือ เป็นพื้นที่โล่งที่ไม่มีเสามาบดบังทัศนวิสัยการมองไปยังด้านหน้าห้องประชุม ซึ่งพิจารณาตามตำแหน่งของเวที (</a:t>
            </a:r>
            <a:r>
              <a:rPr lang="en-US" sz="2400" b="1" dirty="0">
                <a:solidFill>
                  <a:srgbClr val="000099"/>
                </a:solidFill>
              </a:rPr>
              <a:t>Stage) </a:t>
            </a:r>
            <a:r>
              <a:rPr lang="th-TH" sz="2400" b="1" dirty="0">
                <a:solidFill>
                  <a:srgbClr val="000099"/>
                </a:solidFill>
              </a:rPr>
              <a:t>หรือจอภาพที่ติดตั้ง พื้นที่ภายในห้องที่นอกเหนือจากที่กล่าว ไม่ถือว่าเป็นพื้นที่จัดประชุม ตามภาพที่ 2.1, 2.2 และ 2.3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6648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การตรวจประเมินมาตรฐาน – นิยามปฏิบัติการ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3592" y="2639579"/>
            <a:ext cx="1819275" cy="2908267"/>
            <a:chOff x="644191" y="2645009"/>
            <a:chExt cx="1819275" cy="2908267"/>
          </a:xfrm>
        </p:grpSpPr>
        <p:pic>
          <p:nvPicPr>
            <p:cNvPr id="5" name="รูปภาพ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191" y="2645009"/>
              <a:ext cx="1695450" cy="2222500"/>
            </a:xfrm>
            <a:prstGeom prst="rect">
              <a:avLst/>
            </a:prstGeom>
          </p:spPr>
        </p:pic>
        <p:sp>
          <p:nvSpPr>
            <p:cNvPr id="6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644191" y="4867509"/>
              <a:ext cx="1819275" cy="6857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tabLst>
                  <a:tab pos="540385" algn="l"/>
                </a:tabLst>
              </a:pPr>
              <a:r>
                <a:rPr lang="th-TH" sz="1600" b="1" dirty="0">
                  <a:solidFill>
                    <a:srgbClr val="000099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2.1 </a:t>
              </a:r>
              <a:r>
                <a:rPr lang="th-TH" sz="1600" dirty="0">
                  <a:solidFill>
                    <a:srgbClr val="000099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การวัดห้องประชุม</a:t>
              </a:r>
              <a:endParaRPr lang="en-US" sz="1100" dirty="0">
                <a:solidFill>
                  <a:srgbClr val="0000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  <a:tabLst>
                  <a:tab pos="540385" algn="l"/>
                </a:tabLst>
              </a:pPr>
              <a:r>
                <a:rPr lang="th-TH" sz="1600" dirty="0">
                  <a:solidFill>
                    <a:srgbClr val="000099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กรณีที่ไม่มีเสาภายในห้อง</a:t>
              </a:r>
              <a:endParaRPr lang="en-US" sz="1100" dirty="0">
                <a:solidFill>
                  <a:srgbClr val="0000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3096" y="2649104"/>
            <a:ext cx="1800225" cy="2891281"/>
            <a:chOff x="0" y="0"/>
            <a:chExt cx="1800225" cy="2891281"/>
          </a:xfrm>
        </p:grpSpPr>
        <p:pic>
          <p:nvPicPr>
            <p:cNvPr id="12" name="รูปภาพ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" y="0"/>
              <a:ext cx="1588770" cy="2146935"/>
            </a:xfrm>
            <a:prstGeom prst="rect">
              <a:avLst/>
            </a:prstGeom>
          </p:spPr>
        </p:pic>
        <p:sp>
          <p:nvSpPr>
            <p:cNvPr id="13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0" y="2247900"/>
              <a:ext cx="1800225" cy="6433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tabLst>
                  <a:tab pos="540385" algn="l"/>
                </a:tabLst>
              </a:pPr>
              <a:r>
                <a:rPr lang="th-TH" sz="1600" b="1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2.2 </a:t>
              </a:r>
              <a:r>
                <a:rPr lang="th-TH" sz="16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การวัดห้องประชุม กรณีที่มีเสาภายในห้อง</a:t>
              </a:r>
              <a:endParaRPr lang="en-US" sz="11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06617" y="2639579"/>
            <a:ext cx="2273935" cy="3343735"/>
            <a:chOff x="-73196" y="-57150"/>
            <a:chExt cx="2274105" cy="3344395"/>
          </a:xfrm>
        </p:grpSpPr>
        <p:sp>
          <p:nvSpPr>
            <p:cNvPr id="10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9525" y="2209814"/>
              <a:ext cx="2191384" cy="10774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  <a:tabLst>
                  <a:tab pos="540385" algn="l"/>
                </a:tabLst>
              </a:pPr>
              <a:r>
                <a:rPr lang="th-TH" sz="1600" b="1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2.3 </a:t>
              </a:r>
              <a:r>
                <a:rPr lang="th-TH" sz="16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การวัดห้องประชุม</a:t>
              </a:r>
              <a:endParaRPr lang="en-US" sz="11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  <a:p>
              <a:pPr>
                <a:spcAft>
                  <a:spcPts val="0"/>
                </a:spcAft>
                <a:tabLst>
                  <a:tab pos="540385" algn="l"/>
                </a:tabLst>
              </a:pPr>
              <a:r>
                <a:rPr lang="th-TH" sz="16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กรณีที่มีเสาภายในห้อง และมีพื้นที่ที่ถูกบดบังจากการมองไปยังด้านหน้าห้องประชุม</a:t>
              </a:r>
              <a:endParaRPr lang="en-US" sz="11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pic>
          <p:nvPicPr>
            <p:cNvPr id="11" name="รูปภาพ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3196" y="-57150"/>
              <a:ext cx="2209356" cy="2148361"/>
            </a:xfrm>
            <a:prstGeom prst="rect">
              <a:avLst/>
            </a:prstGeom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3617431"/>
              </p:ext>
            </p:extLst>
          </p:nvPr>
        </p:nvGraphicFramePr>
        <p:xfrm>
          <a:off x="114298" y="628650"/>
          <a:ext cx="8864602" cy="565594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S17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การจัดการความสะอาดและขยะ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1)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มีการทำความสะอาดและจัดการขยะ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มีพนักงานทำความสะอาดพื้นที่การประชุมก่อนเริ่มประชุมทุกวัน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มีพนักงานทำความสะอาดทันที กรณีเกิดสิ่งสกปรกในสถานที่ประชุม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มีถังขยะที่เพียงพอ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มีการคัดแยกและจัดเก็บขยะอย่างเป็นสัดส่วน ไม่รบกวนสิ่งแวดล้อม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มีการทำความสะอาดใหญ่ประจำปี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3925123"/>
              </p:ext>
            </p:extLst>
          </p:nvPr>
        </p:nvGraphicFramePr>
        <p:xfrm>
          <a:off x="114298" y="628650"/>
          <a:ext cx="8864602" cy="5655945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S18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ความใส่ใจต่อสิ่งแวดล้อม 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(ค่าน้ำหนัก 2)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มาตรฐานความใส่ใจต่อสิ่งแวดล้อม ซึ่งประกอบด้วยรายการดังนี้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มีนโยบายส่งเสริมและรักษาสิ่งแวดล้อมภายในสถานประกอบการ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มีนโยบายใช้ผลิตภัณฑ์ ที่ผลิตโดยมีการปล่อยก๊าซเรือนกระจกน้อย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มีมาตรการประหยัดน้ำ ประหยัดไฟ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มีการใช้กระดาษที่คำนึงถึงการรักษาสิ่งแวดล้อม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spc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มีการใช้หลอดไฟชนิดประหยัดพลังงานเป็นส่วนใหญ่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D757"/>
                </a:solidFill>
              </a:rPr>
              <a:t>ด้านบริการและการจัดการ (</a:t>
            </a:r>
            <a:r>
              <a:rPr lang="en-US" b="1" dirty="0">
                <a:solidFill>
                  <a:srgbClr val="FFD757"/>
                </a:solidFill>
              </a:rPr>
              <a:t>Service and Management Component – S&amp;M)</a:t>
            </a:r>
            <a:endParaRPr lang="th-TH" dirty="0">
              <a:solidFill>
                <a:srgbClr val="FFD7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7190587"/>
              </p:ext>
            </p:extLst>
          </p:nvPr>
        </p:nvGraphicFramePr>
        <p:xfrm>
          <a:off x="114298" y="628650"/>
          <a:ext cx="8864602" cy="6216777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1911700"/>
                <a:gridCol w="3052898"/>
                <a:gridCol w="258417"/>
                <a:gridCol w="407504"/>
                <a:gridCol w="337931"/>
                <a:gridCol w="2896152"/>
              </a:tblGrid>
              <a:tr h="5245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/ เกณฑ์การประเมิน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anchor="ctr"/>
                </a:tc>
              </a:tr>
              <a:tr h="12756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โรงแรม/รี</a:t>
                      </a:r>
                      <a:r>
                        <a:rPr lang="th-TH" sz="16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สอร์ท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ราชการ/เอกชน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416" marR="57416" marT="0" marB="0" vert="vert27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S19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ความรับผิดชอบต่อสังคม (ค่าน้ำหนัก 1)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-7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หมายถึง สถานประกอบการมีการดำเนินการในเรื่องความรับผิดชอบต่อสังคม เช่น การให้โอกาสคนในชุมชนเข้าทำงาน การซื้อสินค้าหรือบริการจากชุมชน การให้ความช่วยเหลือ และสนับสนุนกิจกรรมชุมชน เป็นต้น ซึ่งประกอบด้วยรายการดังนี้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-7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1.มีการกำหนดนโยบายด้านความรับผิดชอบต่อสังคมเป็นลายลักษณ์อักษรอย่างชัดเจน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-7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2.มีแผนปฏิบัติการที่สอดคล้องกับนโยบายด้านความรับผิดชอบต่อสังคม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-9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3.มีการเผยแพร่นโยบายด้านความรับผิดชอบต่อสังคมให้ทราบโดยทั่วกันทั้งภายในองค์กรและภายนอกองค์กร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-7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4.มีผลงาน ภาพถ่าย หรือหลักฐานแสดงการปฏิบัติการ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-7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5.มีรายงานการติดตามผลหลังการปฏิบัติ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-7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อย่างน้อยปีละ 1 ครั้ง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คะแนน หมายถึง มีครบถ้วนสมบูรณ์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ทุกรายการ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 หมายถึง ขาด 1 รายการ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 หมายถึง ขาด 2 รายการ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คะแนน หมายถึง ขาด 3 รายการ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"/>
            <a:ext cx="9144000" cy="754063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ตัวชี้วัดมาตรฐานสถานที่จัดงานประเทศไทย (ประเภทห้องประชุม)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6019050"/>
              </p:ext>
            </p:extLst>
          </p:nvPr>
        </p:nvGraphicFramePr>
        <p:xfrm>
          <a:off x="197992" y="969963"/>
          <a:ext cx="8822183" cy="510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967">
            <a:off x="5141013" y="2037739"/>
            <a:ext cx="3904210" cy="265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2130" y="1424541"/>
            <a:ext cx="5361273" cy="3599846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เงื่อนไขและข้อ</a:t>
            </a:r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b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การสมัครขอรับการตรวจประเมิน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015" y="856648"/>
            <a:ext cx="5101389" cy="3185963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1) สถานประกอบการที่ขอรับการตรวจประเมิน </a:t>
            </a:r>
            <a:r>
              <a:rPr lang="th-TH" sz="2400" b="1" dirty="0" smtClean="0">
                <a:solidFill>
                  <a:srgbClr val="000099"/>
                </a:solidFill>
              </a:rPr>
              <a:t/>
            </a:r>
            <a:br>
              <a:rPr lang="th-TH" sz="2400" b="1" dirty="0" smtClean="0">
                <a:solidFill>
                  <a:srgbClr val="000099"/>
                </a:solidFill>
              </a:rPr>
            </a:br>
            <a:r>
              <a:rPr lang="th-TH" sz="2400" b="1" dirty="0" smtClean="0">
                <a:solidFill>
                  <a:srgbClr val="000099"/>
                </a:solidFill>
              </a:rPr>
              <a:t>ต้อง</a:t>
            </a:r>
            <a:r>
              <a:rPr lang="th-TH" sz="2400" b="1" dirty="0">
                <a:solidFill>
                  <a:srgbClr val="000099"/>
                </a:solidFill>
              </a:rPr>
              <a:t>ปฏิบัติตาม</a:t>
            </a:r>
            <a:r>
              <a:rPr lang="th-TH" sz="2400" b="1" dirty="0">
                <a:solidFill>
                  <a:srgbClr val="FF0000"/>
                </a:solidFill>
              </a:rPr>
              <a:t>ระเบียบและกฎหมาย</a:t>
            </a:r>
            <a:r>
              <a:rPr lang="th-TH" sz="2400" b="1" dirty="0">
                <a:solidFill>
                  <a:srgbClr val="000099"/>
                </a:solidFill>
              </a:rPr>
              <a:t>ที่เกี่ยวข้องกับประเภทการประกอบกิจการของตนอย่างถูกต้อง ทั้งนี้ในการยื่นใบสมัครขอเข้ารับการตรวจประเมิน ผู้ประกอบการต้องแนบ</a:t>
            </a:r>
            <a:r>
              <a:rPr lang="th-TH" sz="2400" b="1" dirty="0">
                <a:solidFill>
                  <a:srgbClr val="FF0000"/>
                </a:solidFill>
              </a:rPr>
              <a:t>หลักฐานการจดทะเบียนพาณิชย์</a:t>
            </a:r>
            <a:r>
              <a:rPr lang="th-TH" sz="2400" b="1" dirty="0">
                <a:solidFill>
                  <a:srgbClr val="000099"/>
                </a:solidFill>
              </a:rPr>
              <a:t> ตามประเภทของการดำเนินกิจการ </a:t>
            </a:r>
            <a:r>
              <a:rPr lang="th-TH" sz="2400" b="1" dirty="0">
                <a:solidFill>
                  <a:srgbClr val="FF0000"/>
                </a:solidFill>
              </a:rPr>
              <a:t>ยกเว้นหน่วยงานราชการ </a:t>
            </a:r>
            <a:r>
              <a:rPr lang="th-TH" sz="2400" b="1" dirty="0">
                <a:solidFill>
                  <a:srgbClr val="000099"/>
                </a:solidFill>
              </a:rPr>
              <a:t>และต้องยื่นหลักฐานอื่นๆ ประกอบตามที่ระบุในใบ</a:t>
            </a:r>
            <a:r>
              <a:rPr lang="th-TH" sz="2400" b="1" dirty="0" smtClean="0">
                <a:solidFill>
                  <a:srgbClr val="000099"/>
                </a:solidFill>
              </a:rPr>
              <a:t>สมัคร</a:t>
            </a:r>
            <a:endParaRPr lang="th-TH" sz="2400" b="1" dirty="0">
              <a:solidFill>
                <a:srgbClr val="0000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เงื่อนไข</a:t>
            </a:r>
            <a:r>
              <a:rPr lang="th-TH" sz="3600" b="1" dirty="0">
                <a:solidFill>
                  <a:srgbClr val="0033CC"/>
                </a:solidFill>
              </a:rPr>
              <a:t>และข้อปฏิบัติ </a:t>
            </a:r>
            <a:r>
              <a:rPr lang="th-TH" sz="3600" b="1" dirty="0" smtClean="0">
                <a:solidFill>
                  <a:srgbClr val="0033CC"/>
                </a:solidFill>
              </a:rPr>
              <a:t>– </a:t>
            </a:r>
            <a:r>
              <a:rPr lang="th-TH" sz="3600" b="1" dirty="0">
                <a:solidFill>
                  <a:srgbClr val="0033CC"/>
                </a:solidFill>
              </a:rPr>
              <a:t>ก่อนการตรวจ</a:t>
            </a:r>
            <a:r>
              <a:rPr lang="th-TH" sz="3600" b="1" dirty="0" smtClean="0">
                <a:solidFill>
                  <a:srgbClr val="0033CC"/>
                </a:solidFill>
              </a:rPr>
              <a:t>ประเมิน </a:t>
            </a:r>
            <a:endParaRPr lang="th-TH" sz="3600" b="1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5777">
            <a:off x="5778061" y="1565255"/>
            <a:ext cx="2878521" cy="216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50193" y="3900754"/>
            <a:ext cx="6652662" cy="2300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2) สถานประกอบการที่สมัครขอรับการตรวจประเมินจะต้องทำการตรวจ</a:t>
            </a:r>
            <a:r>
              <a:rPr lang="th-TH" sz="2400" b="1" dirty="0" smtClean="0">
                <a:solidFill>
                  <a:srgbClr val="FF0000"/>
                </a:solidFill>
              </a:rPr>
              <a:t>ประเมินตนเอง (</a:t>
            </a:r>
            <a:r>
              <a:rPr lang="en-US" sz="2400" b="1" dirty="0" smtClean="0">
                <a:solidFill>
                  <a:srgbClr val="FF0000"/>
                </a:solidFill>
              </a:rPr>
              <a:t>Self-Assessment) </a:t>
            </a:r>
            <a:r>
              <a:rPr lang="th-TH" sz="2400" b="1" dirty="0" smtClean="0">
                <a:solidFill>
                  <a:srgbClr val="000099"/>
                </a:solidFill>
              </a:rPr>
              <a:t>ตามคู่มือการประเมินมาตรฐานสถานที่จัดงานประเทศไทย (ประเภทห้องประชุม) และนำส่งรายงานการประเมินตนเอง พร้อมใบสมัคร ภายในเวลาที่กำหนด</a:t>
            </a:r>
            <a:endParaRPr lang="th-TH" sz="2400" b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015" y="1029904"/>
            <a:ext cx="5101389" cy="760395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1) ขั้นตอนการเตรียมความพร้อม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เงื่อนไข</a:t>
            </a:r>
            <a:r>
              <a:rPr lang="th-TH" sz="3600" b="1" dirty="0">
                <a:solidFill>
                  <a:srgbClr val="0033CC"/>
                </a:solidFill>
              </a:rPr>
              <a:t>และข้อปฏิบัติ </a:t>
            </a:r>
            <a:r>
              <a:rPr lang="th-TH" sz="3600" b="1" dirty="0" smtClean="0">
                <a:solidFill>
                  <a:srgbClr val="0033CC"/>
                </a:solidFill>
              </a:rPr>
              <a:t>– การ</a:t>
            </a:r>
            <a:r>
              <a:rPr lang="th-TH" sz="3600" b="1" dirty="0">
                <a:solidFill>
                  <a:srgbClr val="0033CC"/>
                </a:solidFill>
              </a:rPr>
              <a:t>ตรวจ</a:t>
            </a:r>
            <a:r>
              <a:rPr lang="th-TH" sz="3600" b="1" dirty="0" smtClean="0">
                <a:solidFill>
                  <a:srgbClr val="0033CC"/>
                </a:solidFill>
              </a:rPr>
              <a:t>ประเมิน </a:t>
            </a:r>
            <a:endParaRPr lang="th-TH" sz="3600" b="1" dirty="0">
              <a:solidFill>
                <a:srgbClr val="0033C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7398" y="1702067"/>
            <a:ext cx="5447899" cy="45832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1.1) จัดเตรียมห้องประชุมที่ขอรับการตรวจประเมินพร้อมอุปกรณ์ให้มีลักษณะเหมือนการประชุมจริง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1.2) จัดสถานที่สำหรับการประชุมของผู้ตรวจประเมิน </a:t>
            </a:r>
            <a:r>
              <a:rPr lang="th-TH" sz="2400" b="1" dirty="0" smtClean="0">
                <a:solidFill>
                  <a:srgbClr val="000099"/>
                </a:solidFill>
              </a:rPr>
              <a:t/>
            </a:r>
            <a:br>
              <a:rPr lang="th-TH" sz="2400" b="1" dirty="0" smtClean="0">
                <a:solidFill>
                  <a:srgbClr val="000099"/>
                </a:solidFill>
              </a:rPr>
            </a:br>
            <a:r>
              <a:rPr lang="th-TH" sz="2400" b="1" dirty="0" smtClean="0">
                <a:solidFill>
                  <a:srgbClr val="000099"/>
                </a:solidFill>
              </a:rPr>
              <a:t>ที่</a:t>
            </a:r>
            <a:r>
              <a:rPr lang="th-TH" sz="2400" b="1" dirty="0">
                <a:solidFill>
                  <a:srgbClr val="000099"/>
                </a:solidFill>
              </a:rPr>
              <a:t>ปรึกษาและผู้ให้ข้อมูลของสถานประกอบการ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1.3) จัดเตรียมการนำเสนอข้อมูล และตอบข้อซักถามของผู้ตรวจประเมิน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1.4) จัดเตรียมเอกสาร หลักฐานการดำเนินงาน เช่น ใบจดทะเบียนธุรกิจ จดหมาย ประกาศ คำสั่ง รูปภาพ แผนผัง แผนภูมิ ตารางทำงาน แบบฟอร์ม แบบประเมินความพึงพอใจ รายงาน ใบเสร็จ ใบสั่งซื้อ ฯลฯ </a:t>
            </a:r>
            <a:r>
              <a:rPr lang="th-TH" sz="2400" b="1" dirty="0" smtClean="0">
                <a:solidFill>
                  <a:srgbClr val="000099"/>
                </a:solidFill>
              </a:rPr>
              <a:t>เพื่อ</a:t>
            </a:r>
            <a:r>
              <a:rPr lang="th-TH" sz="2400" b="1" dirty="0">
                <a:solidFill>
                  <a:srgbClr val="000099"/>
                </a:solidFill>
              </a:rPr>
              <a:t>ใช้อ้างอิงการปฏิบัติตามตัวชี้วัด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037" y="4178519"/>
            <a:ext cx="1565709" cy="1431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2796">
            <a:off x="6585604" y="2521820"/>
            <a:ext cx="2150203" cy="134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015" y="1029904"/>
            <a:ext cx="5101389" cy="760395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2). ขั้นตอนการตรวจประเมิน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เงื่อนไข</a:t>
            </a:r>
            <a:r>
              <a:rPr lang="th-TH" sz="3600" b="1" dirty="0">
                <a:solidFill>
                  <a:srgbClr val="0033CC"/>
                </a:solidFill>
              </a:rPr>
              <a:t>และข้อปฏิบัติ </a:t>
            </a:r>
            <a:r>
              <a:rPr lang="th-TH" sz="3600" b="1" dirty="0" smtClean="0">
                <a:solidFill>
                  <a:srgbClr val="0033CC"/>
                </a:solidFill>
              </a:rPr>
              <a:t>– การ</a:t>
            </a:r>
            <a:r>
              <a:rPr lang="th-TH" sz="3600" b="1" dirty="0">
                <a:solidFill>
                  <a:srgbClr val="0033CC"/>
                </a:solidFill>
              </a:rPr>
              <a:t>ตรวจ</a:t>
            </a:r>
            <a:r>
              <a:rPr lang="th-TH" sz="3600" b="1" dirty="0" smtClean="0">
                <a:solidFill>
                  <a:srgbClr val="0033CC"/>
                </a:solidFill>
              </a:rPr>
              <a:t>ประเมิน </a:t>
            </a:r>
            <a:endParaRPr lang="th-TH" sz="3600" b="1" dirty="0">
              <a:solidFill>
                <a:srgbClr val="0033C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7398" y="1702067"/>
            <a:ext cx="5718572" cy="45832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</a:t>
            </a:r>
            <a:r>
              <a:rPr lang="th-TH" sz="2400" b="1" dirty="0" smtClean="0">
                <a:solidFill>
                  <a:srgbClr val="000099"/>
                </a:solidFill>
              </a:rPr>
              <a:t>2.1</a:t>
            </a:r>
            <a:r>
              <a:rPr lang="th-TH" sz="2400" b="1" dirty="0">
                <a:solidFill>
                  <a:srgbClr val="000099"/>
                </a:solidFill>
              </a:rPr>
              <a:t>) ผู้ตรวจประเมิน ที่ปรึกษา และผู้ให้ข้อมูลของสถานประกอบการเข้าประชุมร่วมกัน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</a:t>
            </a:r>
            <a:r>
              <a:rPr lang="th-TH" sz="2400" b="1" dirty="0" smtClean="0">
                <a:solidFill>
                  <a:srgbClr val="000099"/>
                </a:solidFill>
              </a:rPr>
              <a:t>2.2</a:t>
            </a:r>
            <a:r>
              <a:rPr lang="th-TH" sz="2400" b="1" dirty="0">
                <a:solidFill>
                  <a:srgbClr val="000099"/>
                </a:solidFill>
              </a:rPr>
              <a:t>) ผู้ให้ข้อมูลของสถานประกอบการนำเสนอข้อมูลเบื้องต้น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</a:t>
            </a:r>
            <a:r>
              <a:rPr lang="th-TH" sz="2400" b="1" dirty="0" smtClean="0">
                <a:solidFill>
                  <a:srgbClr val="000099"/>
                </a:solidFill>
              </a:rPr>
              <a:t>2.3</a:t>
            </a:r>
            <a:r>
              <a:rPr lang="th-TH" sz="2400" b="1" dirty="0">
                <a:solidFill>
                  <a:srgbClr val="000099"/>
                </a:solidFill>
              </a:rPr>
              <a:t>) ผู้ตรวจประเมินทำการตรวจสอบเอกสารและซักถาม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</a:t>
            </a:r>
            <a:r>
              <a:rPr lang="th-TH" sz="2400" b="1" dirty="0" smtClean="0">
                <a:solidFill>
                  <a:srgbClr val="000099"/>
                </a:solidFill>
              </a:rPr>
              <a:t>2.4</a:t>
            </a:r>
            <a:r>
              <a:rPr lang="th-TH" sz="2400" b="1" dirty="0">
                <a:solidFill>
                  <a:srgbClr val="000099"/>
                </a:solidFill>
              </a:rPr>
              <a:t>) ผู้ให้ข้อมูลของสถานประกอบการนำผู้ตรวจประเมิน </a:t>
            </a:r>
            <a:r>
              <a:rPr lang="th-TH" sz="2400" b="1" dirty="0" smtClean="0">
                <a:solidFill>
                  <a:srgbClr val="000099"/>
                </a:solidFill>
              </a:rPr>
              <a:t/>
            </a:r>
            <a:br>
              <a:rPr lang="th-TH" sz="2400" b="1" dirty="0" smtClean="0">
                <a:solidFill>
                  <a:srgbClr val="000099"/>
                </a:solidFill>
              </a:rPr>
            </a:br>
            <a:r>
              <a:rPr lang="th-TH" sz="2400" b="1" dirty="0" smtClean="0">
                <a:solidFill>
                  <a:srgbClr val="000099"/>
                </a:solidFill>
              </a:rPr>
              <a:t>และ</a:t>
            </a:r>
            <a:r>
              <a:rPr lang="th-TH" sz="2400" b="1" dirty="0">
                <a:solidFill>
                  <a:srgbClr val="000099"/>
                </a:solidFill>
              </a:rPr>
              <a:t>ที่ปรึกษา เยี่ยมชมห้อง</a:t>
            </a:r>
            <a:r>
              <a:rPr lang="th-TH" sz="2400" b="1" dirty="0" smtClean="0">
                <a:solidFill>
                  <a:srgbClr val="000099"/>
                </a:solidFill>
              </a:rPr>
              <a:t>ประชุมที่</a:t>
            </a:r>
            <a:r>
              <a:rPr lang="th-TH" sz="2400" b="1" dirty="0">
                <a:solidFill>
                  <a:srgbClr val="000099"/>
                </a:solidFill>
              </a:rPr>
              <a:t>ขอรับการตรวจประเมินและสถานที่ที่เกี่ยวข้อง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	2.5) ผู้ตรวจประเมินสรุปการตรวจเบื้องต้น และที่ปรึกษาให้คำปรึกษาแก่ผู้แทนสถาน</a:t>
            </a:r>
            <a:r>
              <a:rPr lang="th-TH" sz="2400" b="1" dirty="0" smtClean="0">
                <a:solidFill>
                  <a:srgbClr val="000099"/>
                </a:solidFill>
              </a:rPr>
              <a:t>ประกอบการ</a:t>
            </a:r>
            <a:endParaRPr lang="th-TH" sz="2400" b="1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037" y="4178519"/>
            <a:ext cx="1565709" cy="1431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810">
            <a:off x="6760658" y="1922207"/>
            <a:ext cx="2115093" cy="174064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939" y="895150"/>
            <a:ext cx="4649002" cy="760395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1) การตัดสินและแจ้งผลการประเมิน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เงื่อนไข</a:t>
            </a:r>
            <a:r>
              <a:rPr lang="th-TH" sz="3600" b="1" dirty="0">
                <a:solidFill>
                  <a:srgbClr val="0033CC"/>
                </a:solidFill>
              </a:rPr>
              <a:t>และข้อปฏิบัติ </a:t>
            </a:r>
            <a:r>
              <a:rPr lang="th-TH" sz="3600" b="1" dirty="0" smtClean="0">
                <a:solidFill>
                  <a:srgbClr val="0033CC"/>
                </a:solidFill>
              </a:rPr>
              <a:t>– หลังการ</a:t>
            </a:r>
            <a:r>
              <a:rPr lang="th-TH" sz="3600" b="1" dirty="0">
                <a:solidFill>
                  <a:srgbClr val="0033CC"/>
                </a:solidFill>
              </a:rPr>
              <a:t>ตรวจ</a:t>
            </a:r>
            <a:r>
              <a:rPr lang="th-TH" sz="3600" b="1" dirty="0" smtClean="0">
                <a:solidFill>
                  <a:srgbClr val="0033CC"/>
                </a:solidFill>
              </a:rPr>
              <a:t>ประเมิน </a:t>
            </a:r>
            <a:endParaRPr lang="th-TH" sz="3600" b="1" dirty="0">
              <a:solidFill>
                <a:srgbClr val="0033C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8897" y="1472667"/>
            <a:ext cx="7666521" cy="18095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   1.1</a:t>
            </a:r>
            <a:r>
              <a:rPr lang="th-TH" sz="2400" b="1" dirty="0">
                <a:solidFill>
                  <a:srgbClr val="000099"/>
                </a:solidFill>
              </a:rPr>
              <a:t>) สสปน. นำผลการตรวจประเมินเข้าที่ประชุมคณะกรรมการรับรองมาตรฐานที่ได้แต่งตั้งขึ้น เพื่อพิจารณารับรองผลการตรวจประเมิน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   1.2</a:t>
            </a:r>
            <a:r>
              <a:rPr lang="th-TH" sz="2400" b="1" dirty="0">
                <a:solidFill>
                  <a:srgbClr val="000099"/>
                </a:solidFill>
              </a:rPr>
              <a:t>) สสปน. ส่งหนังสือแจ้งให้สถานประกอบการทราบผลการตรวจประเมิน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   1.3</a:t>
            </a:r>
            <a:r>
              <a:rPr lang="th-TH" sz="2400" b="1" dirty="0">
                <a:solidFill>
                  <a:srgbClr val="000099"/>
                </a:solidFill>
              </a:rPr>
              <a:t>) สสปน. จัดให้มีพิธีมอบตราสัญลักษณ์แก่สถานประกอบการที่ผ่านการรับรอง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104" y="3176338"/>
            <a:ext cx="5972533" cy="282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3405" y="1230888"/>
            <a:ext cx="3629827" cy="760395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2) การรับมอบและติดตั้งตราสัญลักษณ์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เงื่อนไข</a:t>
            </a:r>
            <a:r>
              <a:rPr lang="th-TH" sz="3600" b="1" dirty="0">
                <a:solidFill>
                  <a:srgbClr val="0033CC"/>
                </a:solidFill>
              </a:rPr>
              <a:t>และข้อปฏิบัติ </a:t>
            </a:r>
            <a:r>
              <a:rPr lang="th-TH" sz="3600" b="1" dirty="0" smtClean="0">
                <a:solidFill>
                  <a:srgbClr val="0033CC"/>
                </a:solidFill>
              </a:rPr>
              <a:t>– หลังการ</a:t>
            </a:r>
            <a:r>
              <a:rPr lang="th-TH" sz="3600" b="1" dirty="0">
                <a:solidFill>
                  <a:srgbClr val="0033CC"/>
                </a:solidFill>
              </a:rPr>
              <a:t>ตรวจ</a:t>
            </a:r>
            <a:r>
              <a:rPr lang="th-TH" sz="3600" b="1" dirty="0" smtClean="0">
                <a:solidFill>
                  <a:srgbClr val="0033CC"/>
                </a:solidFill>
              </a:rPr>
              <a:t>ประเมิน </a:t>
            </a:r>
            <a:endParaRPr lang="th-TH" sz="3600" b="1" dirty="0">
              <a:solidFill>
                <a:srgbClr val="0033C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58482" y="1896173"/>
            <a:ext cx="3590223" cy="40618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  2.1</a:t>
            </a:r>
            <a:r>
              <a:rPr lang="th-TH" sz="2400" b="1" dirty="0">
                <a:solidFill>
                  <a:srgbClr val="000099"/>
                </a:solidFill>
              </a:rPr>
              <a:t>) ตราสัญลักษณ์มาตรฐานสถานที่จัดงานประเทศไทย </a:t>
            </a:r>
            <a:r>
              <a:rPr lang="th-TH" sz="2400" b="1" dirty="0" smtClean="0">
                <a:solidFill>
                  <a:srgbClr val="000099"/>
                </a:solidFill>
              </a:rPr>
              <a:t>(ประเภท</a:t>
            </a:r>
            <a:br>
              <a:rPr lang="th-TH" sz="2400" b="1" dirty="0" smtClean="0">
                <a:solidFill>
                  <a:srgbClr val="000099"/>
                </a:solidFill>
              </a:rPr>
            </a:br>
            <a:r>
              <a:rPr lang="th-TH" sz="2400" b="1" dirty="0" smtClean="0">
                <a:solidFill>
                  <a:srgbClr val="000099"/>
                </a:solidFill>
              </a:rPr>
              <a:t>ห้อง</a:t>
            </a:r>
            <a:r>
              <a:rPr lang="th-TH" sz="2400" b="1" dirty="0">
                <a:solidFill>
                  <a:srgbClr val="000099"/>
                </a:solidFill>
              </a:rPr>
              <a:t>ประชุม) </a:t>
            </a:r>
            <a:r>
              <a:rPr lang="th-TH" sz="2400" b="1" dirty="0" smtClean="0">
                <a:solidFill>
                  <a:srgbClr val="000099"/>
                </a:solidFill>
              </a:rPr>
              <a:t>มีอายุการ</a:t>
            </a:r>
            <a:r>
              <a:rPr lang="th-TH" sz="2400" b="1" dirty="0">
                <a:solidFill>
                  <a:srgbClr val="000099"/>
                </a:solidFill>
              </a:rPr>
              <a:t>รับรอง 3 ปี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  2.2</a:t>
            </a:r>
            <a:r>
              <a:rPr lang="th-TH" sz="2400" b="1" dirty="0">
                <a:solidFill>
                  <a:srgbClr val="000099"/>
                </a:solidFill>
              </a:rPr>
              <a:t>) ติดตั้งตราสัญลักษณ์ตามวิธีการที่ระบุ</a:t>
            </a:r>
            <a:r>
              <a:rPr lang="th-TH" sz="2400" b="1" dirty="0" smtClean="0">
                <a:solidFill>
                  <a:srgbClr val="000099"/>
                </a:solidFill>
              </a:rPr>
              <a:t>ไว้</a:t>
            </a:r>
            <a:endParaRPr lang="th-TH" sz="24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  2.3</a:t>
            </a:r>
            <a:r>
              <a:rPr lang="th-TH" sz="2400" b="1" dirty="0">
                <a:solidFill>
                  <a:srgbClr val="000099"/>
                </a:solidFill>
              </a:rPr>
              <a:t>) แสดงตราสัญลักษณ์ </a:t>
            </a:r>
            <a:r>
              <a:rPr lang="th-TH" sz="2400" b="1" dirty="0" smtClean="0">
                <a:solidFill>
                  <a:srgbClr val="000099"/>
                </a:solidFill>
              </a:rPr>
              <a:t/>
            </a:r>
            <a:br>
              <a:rPr lang="th-TH" sz="2400" b="1" dirty="0" smtClean="0">
                <a:solidFill>
                  <a:srgbClr val="000099"/>
                </a:solidFill>
              </a:rPr>
            </a:br>
            <a:r>
              <a:rPr lang="th-TH" sz="2400" b="1" dirty="0" smtClean="0">
                <a:solidFill>
                  <a:srgbClr val="000099"/>
                </a:solidFill>
              </a:rPr>
              <a:t>ชื่อ</a:t>
            </a:r>
            <a:r>
              <a:rPr lang="th-TH" sz="2400" b="1" dirty="0">
                <a:solidFill>
                  <a:srgbClr val="000099"/>
                </a:solidFill>
              </a:rPr>
              <a:t>ห้องประชุม และช่วงเวลาที่</a:t>
            </a:r>
            <a:r>
              <a:rPr lang="th-TH" sz="2400" b="1" dirty="0" smtClean="0">
                <a:solidFill>
                  <a:srgbClr val="000099"/>
                </a:solidFill>
              </a:rPr>
              <a:t>ได้รับ</a:t>
            </a:r>
            <a:br>
              <a:rPr lang="th-TH" sz="2400" b="1" dirty="0" smtClean="0">
                <a:solidFill>
                  <a:srgbClr val="000099"/>
                </a:solidFill>
              </a:rPr>
            </a:br>
            <a:r>
              <a:rPr lang="th-TH" sz="2400" b="1" dirty="0" smtClean="0">
                <a:solidFill>
                  <a:srgbClr val="000099"/>
                </a:solidFill>
              </a:rPr>
              <a:t>การ</a:t>
            </a:r>
            <a:r>
              <a:rPr lang="th-TH" sz="2400" b="1" dirty="0">
                <a:solidFill>
                  <a:srgbClr val="000099"/>
                </a:solidFill>
              </a:rPr>
              <a:t>รับรองมาตรฐานบนเอกสารเผยแพร่ เอกสารประกอบการขาย และเว็บไซต์ เพื่อให้ผู้ใช้บริการได้รับทราบ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7" y="2728763"/>
            <a:ext cx="4715279" cy="355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48175" y="611880"/>
            <a:ext cx="1885200" cy="234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699" y="1370795"/>
            <a:ext cx="8601075" cy="1707351"/>
          </a:xfrm>
          <a:noFill/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b="1" u="sng" dirty="0" smtClean="0">
                <a:solidFill>
                  <a:srgbClr val="000099"/>
                </a:solidFill>
              </a:rPr>
              <a:t>2. การ</a:t>
            </a:r>
            <a:r>
              <a:rPr lang="th-TH" b="1" u="sng" dirty="0">
                <a:solidFill>
                  <a:srgbClr val="000099"/>
                </a:solidFill>
              </a:rPr>
              <a:t>วัดความสูงของพื้นที่จัดประชุม</a:t>
            </a:r>
            <a:r>
              <a:rPr lang="th-TH" b="1" dirty="0">
                <a:solidFill>
                  <a:srgbClr val="000099"/>
                </a:solidFill>
              </a:rPr>
              <a:t> </a:t>
            </a:r>
            <a:r>
              <a:rPr lang="th-TH" sz="2400" b="1" dirty="0">
                <a:solidFill>
                  <a:srgbClr val="000099"/>
                </a:solidFill>
              </a:rPr>
              <a:t>วัดจากพื้นห้องถึงจุดต่ำสุดของเพดาน โครงสร้างหลังคา หรือ สิ่งตกแต่ง ตามภาพที่ 2.4, 2.5 และ 2.6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522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</a:rPr>
              <a:t>การตรวจประเมินมาตรฐาน – นิยามปฏิบัติการ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24975" y="2452546"/>
            <a:ext cx="1887220" cy="2609997"/>
            <a:chOff x="3676650" y="2538730"/>
            <a:chExt cx="1887220" cy="2609997"/>
          </a:xfrm>
        </p:grpSpPr>
        <p:pic>
          <p:nvPicPr>
            <p:cNvPr id="14" name="รูปภาพ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6650" y="2538730"/>
              <a:ext cx="1790700" cy="1780540"/>
            </a:xfrm>
            <a:prstGeom prst="rect">
              <a:avLst/>
            </a:prstGeom>
          </p:spPr>
        </p:pic>
        <p:sp>
          <p:nvSpPr>
            <p:cNvPr id="15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676650" y="4337197"/>
              <a:ext cx="1887220" cy="8115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  <a:tabLst>
                  <a:tab pos="540385" algn="l"/>
                </a:tabLst>
              </a:pPr>
              <a:r>
                <a:rPr lang="th-TH" sz="1600" b="1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2.4 </a:t>
              </a:r>
              <a:r>
                <a:rPr lang="th-TH" sz="16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การวัดความสูงของห้องประชุมกรณีที่มีโคมไฟ หรือสิ่งตกแต่ง</a:t>
              </a:r>
              <a:endParaRPr lang="en-US" sz="11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  <a:p>
              <a:pPr>
                <a:spcAft>
                  <a:spcPts val="1000"/>
                </a:spcAft>
              </a:pPr>
              <a:r>
                <a:rPr lang="en-US" sz="11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 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16757" y="2496624"/>
            <a:ext cx="1945005" cy="2557145"/>
            <a:chOff x="0" y="0"/>
            <a:chExt cx="1945412" cy="2557272"/>
          </a:xfrm>
        </p:grpSpPr>
        <p:sp>
          <p:nvSpPr>
            <p:cNvPr id="20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95250" y="1752600"/>
              <a:ext cx="1850162" cy="804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  <a:tabLst>
                  <a:tab pos="540385" algn="l"/>
                </a:tabLst>
              </a:pPr>
              <a:r>
                <a:rPr lang="th-TH" sz="1600" b="1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2.5 </a:t>
              </a:r>
              <a:r>
                <a:rPr lang="th-TH" sz="16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การวัดความสูงของห้องประชุม กรณีที่มีคาน หรือโครงสร้างที่ต่ำกว่าฝ้าเพดาน</a:t>
              </a:r>
              <a:endParaRPr lang="en-US" sz="11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pic>
          <p:nvPicPr>
            <p:cNvPr id="21" name="รูปภาพ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3555" cy="159893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141618" y="2374965"/>
            <a:ext cx="2146300" cy="2548889"/>
            <a:chOff x="0" y="0"/>
            <a:chExt cx="2146300" cy="2549146"/>
          </a:xfrm>
        </p:grpSpPr>
        <p:sp>
          <p:nvSpPr>
            <p:cNvPr id="18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85725" y="1914525"/>
              <a:ext cx="1821976" cy="6346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  <a:tabLst>
                  <a:tab pos="540385" algn="l"/>
                </a:tabLst>
              </a:pPr>
              <a:r>
                <a:rPr lang="th-TH" sz="1600" b="1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2.6 </a:t>
              </a:r>
              <a:r>
                <a:rPr lang="th-TH" sz="16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การวัดความสูงของห้องประชุม</a:t>
              </a:r>
              <a:endParaRPr lang="en-US" sz="11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pic>
          <p:nvPicPr>
            <p:cNvPr id="19" name="รูปภาพ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46300" cy="1847850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554" y="1182022"/>
            <a:ext cx="3629827" cy="760395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b="1" dirty="0">
                <a:solidFill>
                  <a:srgbClr val="000099"/>
                </a:solidFill>
              </a:rPr>
              <a:t>3) การติดตามผล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เงื่อนไข</a:t>
            </a:r>
            <a:r>
              <a:rPr lang="th-TH" sz="3600" b="1" dirty="0">
                <a:solidFill>
                  <a:srgbClr val="0033CC"/>
                </a:solidFill>
              </a:rPr>
              <a:t>และข้อปฏิบัติ </a:t>
            </a:r>
            <a:r>
              <a:rPr lang="th-TH" sz="3600" b="1" dirty="0" smtClean="0">
                <a:solidFill>
                  <a:srgbClr val="0033CC"/>
                </a:solidFill>
              </a:rPr>
              <a:t>– หลังการ</a:t>
            </a:r>
            <a:r>
              <a:rPr lang="th-TH" sz="3600" b="1" dirty="0">
                <a:solidFill>
                  <a:srgbClr val="0033CC"/>
                </a:solidFill>
              </a:rPr>
              <a:t>ตรวจ</a:t>
            </a:r>
            <a:r>
              <a:rPr lang="th-TH" sz="3600" b="1" dirty="0" smtClean="0">
                <a:solidFill>
                  <a:srgbClr val="0033CC"/>
                </a:solidFill>
              </a:rPr>
              <a:t>ประเมิน </a:t>
            </a:r>
            <a:endParaRPr lang="th-TH" sz="3600" b="1" dirty="0">
              <a:solidFill>
                <a:srgbClr val="0033C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627" y="1937992"/>
            <a:ext cx="8115300" cy="222926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000099"/>
                </a:solidFill>
              </a:rPr>
              <a:t>        3.1</a:t>
            </a:r>
            <a:r>
              <a:rPr lang="th-TH" sz="2600" b="1" dirty="0">
                <a:solidFill>
                  <a:srgbClr val="000099"/>
                </a:solidFill>
              </a:rPr>
              <a:t>) มีการติดตามผลการรับรองมาตรฐานภายหลังจากที่ออกใบรับรอง</a:t>
            </a:r>
            <a:r>
              <a:rPr lang="th-TH" sz="2600" b="1" dirty="0" smtClean="0">
                <a:solidFill>
                  <a:srgbClr val="000099"/>
                </a:solidFill>
              </a:rPr>
              <a:t>แล้ว</a:t>
            </a:r>
            <a:br>
              <a:rPr lang="th-TH" sz="2600" b="1" dirty="0" smtClean="0">
                <a:solidFill>
                  <a:srgbClr val="000099"/>
                </a:solidFill>
              </a:rPr>
            </a:br>
            <a:r>
              <a:rPr lang="th-TH" sz="2600" b="1" dirty="0" smtClean="0">
                <a:solidFill>
                  <a:srgbClr val="000099"/>
                </a:solidFill>
              </a:rPr>
              <a:t>อย่างน้อย 1 </a:t>
            </a:r>
            <a:r>
              <a:rPr lang="th-TH" sz="2600" b="1" dirty="0">
                <a:solidFill>
                  <a:srgbClr val="000099"/>
                </a:solidFill>
              </a:rPr>
              <a:t>ครั้ง/ปี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000099"/>
                </a:solidFill>
              </a:rPr>
              <a:t>        3.2</a:t>
            </a:r>
            <a:r>
              <a:rPr lang="th-TH" sz="2600" b="1" dirty="0">
                <a:solidFill>
                  <a:srgbClr val="000099"/>
                </a:solidFill>
              </a:rPr>
              <a:t>) กรณีที่มีการร้องเรียนว่าผู้ได้รับการรับรองมิได้ปฏิบัติตามมาตรฐาน</a:t>
            </a:r>
            <a:r>
              <a:rPr lang="th-TH" sz="2600" b="1" dirty="0" smtClean="0">
                <a:solidFill>
                  <a:srgbClr val="000099"/>
                </a:solidFill>
              </a:rPr>
              <a:t>สถานที่</a:t>
            </a:r>
            <a:br>
              <a:rPr lang="th-TH" sz="2600" b="1" dirty="0" smtClean="0">
                <a:solidFill>
                  <a:srgbClr val="000099"/>
                </a:solidFill>
              </a:rPr>
            </a:br>
            <a:r>
              <a:rPr lang="th-TH" sz="2600" b="1" dirty="0" smtClean="0">
                <a:solidFill>
                  <a:srgbClr val="000099"/>
                </a:solidFill>
              </a:rPr>
              <a:t>จัด</a:t>
            </a:r>
            <a:r>
              <a:rPr lang="th-TH" sz="2600" b="1" dirty="0">
                <a:solidFill>
                  <a:srgbClr val="000099"/>
                </a:solidFill>
              </a:rPr>
              <a:t>งานประเทศไทย (ประเภทห้องประชุม) ตามที่ได้รับการรับรอง สสปน.หรือหน่วยงานที่ได้รับมอบหมาย จะดำเนินการตรวจสอบ </a:t>
            </a:r>
            <a:r>
              <a:rPr lang="th-TH" sz="2600" b="1" dirty="0" smtClean="0">
                <a:solidFill>
                  <a:srgbClr val="000099"/>
                </a:solidFill>
              </a:rPr>
              <a:t>เพื่อ</a:t>
            </a:r>
            <a:r>
              <a:rPr lang="th-TH" sz="2600" b="1" dirty="0">
                <a:solidFill>
                  <a:srgbClr val="000099"/>
                </a:solidFill>
              </a:rPr>
              <a:t>พิจารณา</a:t>
            </a:r>
            <a:r>
              <a:rPr lang="th-TH" sz="2600" b="1" dirty="0" smtClean="0">
                <a:solidFill>
                  <a:srgbClr val="000099"/>
                </a:solidFill>
              </a:rPr>
              <a:t>ต่อไป </a:t>
            </a:r>
            <a:endParaRPr lang="th-TH" sz="2600" b="1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382" y="4167260"/>
            <a:ext cx="7751618" cy="184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961" y="1171631"/>
            <a:ext cx="4302486" cy="760395"/>
          </a:xfrm>
          <a:noFill/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99"/>
                </a:solidFill>
              </a:rPr>
              <a:t>4) การเรียกคืนและการส่งมอบตราสัญลักษณ์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46"/>
          </a:xfrm>
          <a:solidFill>
            <a:srgbClr val="FDC51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เงื่อนไข</a:t>
            </a:r>
            <a:r>
              <a:rPr lang="th-TH" sz="3600" b="1" dirty="0">
                <a:solidFill>
                  <a:srgbClr val="0033CC"/>
                </a:solidFill>
              </a:rPr>
              <a:t>และข้อปฏิบัติ </a:t>
            </a:r>
            <a:r>
              <a:rPr lang="th-TH" sz="3600" b="1" dirty="0" smtClean="0">
                <a:solidFill>
                  <a:srgbClr val="0033CC"/>
                </a:solidFill>
              </a:rPr>
              <a:t>– หลังการ</a:t>
            </a:r>
            <a:r>
              <a:rPr lang="th-TH" sz="3600" b="1" dirty="0">
                <a:solidFill>
                  <a:srgbClr val="0033CC"/>
                </a:solidFill>
              </a:rPr>
              <a:t>ตรวจ</a:t>
            </a:r>
            <a:r>
              <a:rPr lang="th-TH" sz="3600" b="1" dirty="0" smtClean="0">
                <a:solidFill>
                  <a:srgbClr val="0033CC"/>
                </a:solidFill>
              </a:rPr>
              <a:t>ประเมิน </a:t>
            </a:r>
            <a:endParaRPr lang="th-TH" sz="3600" b="1" dirty="0">
              <a:solidFill>
                <a:srgbClr val="0033C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7754" y="1761347"/>
            <a:ext cx="6077370" cy="414517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57575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4.1</a:t>
            </a:r>
            <a:r>
              <a:rPr lang="th-TH" sz="2400" b="1" dirty="0">
                <a:solidFill>
                  <a:srgbClr val="000099"/>
                </a:solidFill>
              </a:rPr>
              <a:t>) กรณีหมดอายุการรับรองมาตรฐาน ให้ส่งมอบตราสัญลักษณ์คืนภายใน 1 สัปดาห์ นับจากวันที่หมดอายุการรับรองมาตรฐาน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4.2</a:t>
            </a:r>
            <a:r>
              <a:rPr lang="th-TH" sz="2400" b="1" dirty="0">
                <a:solidFill>
                  <a:srgbClr val="000099"/>
                </a:solidFill>
              </a:rPr>
              <a:t>) กรณีที่ผู้ได้รับการรับรองไม่ปฏิบัติตามมาตรฐานสถานที่จัดงานประเทศไทย (ประเภทห้องประชุม) ตามที่ได้รับการรับรองและไม่ดำเนินการปรับปรุงแก้ไขภายในระยะเวลาที่หน่วยรับรองกำหนด </a:t>
            </a:r>
            <a:r>
              <a:rPr lang="th-TH" sz="2400" b="1" dirty="0" err="1">
                <a:solidFill>
                  <a:srgbClr val="000099"/>
                </a:solidFill>
              </a:rPr>
              <a:t>สส</a:t>
            </a:r>
            <a:r>
              <a:rPr lang="th-TH" sz="2400" b="1" dirty="0">
                <a:solidFill>
                  <a:srgbClr val="000099"/>
                </a:solidFill>
              </a:rPr>
              <a:t>ปน. มีอำนาจสั่งพักใช้ตราสัญลักษณ์ได้ไม่น้อยกว่า 45 วัน แต่ไม่เกิน 90 วัน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sz="2400" b="1" dirty="0" smtClean="0">
                <a:solidFill>
                  <a:srgbClr val="000099"/>
                </a:solidFill>
              </a:rPr>
              <a:t>      4.3</a:t>
            </a:r>
            <a:r>
              <a:rPr lang="th-TH" sz="2400" b="1" dirty="0">
                <a:solidFill>
                  <a:srgbClr val="000099"/>
                </a:solidFill>
              </a:rPr>
              <a:t>) </a:t>
            </a:r>
            <a:r>
              <a:rPr lang="th-TH" sz="2400" b="1" dirty="0" err="1">
                <a:solidFill>
                  <a:srgbClr val="000099"/>
                </a:solidFill>
              </a:rPr>
              <a:t>สส</a:t>
            </a:r>
            <a:r>
              <a:rPr lang="th-TH" sz="2400" b="1" dirty="0">
                <a:solidFill>
                  <a:srgbClr val="000099"/>
                </a:solidFill>
              </a:rPr>
              <a:t>ปน. มีอำนาจเพิกถอนการรับรองและขอคืนตราสัญลักษณ์ได้ หากผู้ได้รับการรับรองถูกสั่งพักแล้วยังไม่ดำเนินการตามที่ได้รับการรับรอง และ/หรือตามที่เห็นสมควร และผู้ถูกเพิกถอนต้องส่งคืนตราสัญลักษณ์ภายใน 1 สัปดาห์ นับจากวันที่ถูกเพิกถอน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27118" y="2152357"/>
            <a:ext cx="1885200" cy="234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74492"/>
            <a:ext cx="9144000" cy="4258827"/>
          </a:xfrm>
        </p:spPr>
        <p:txBody>
          <a:bodyPr anchor="ctr">
            <a:norm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THANK YOU</a:t>
            </a:r>
            <a:endParaRPr lang="th-TH" sz="115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F22-6EEC-4C48-8115-11D298BA7C02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TCEB Corporate (Standard Template) (1)</Template>
  <TotalTime>11811</TotalTime>
  <Words>8016</Words>
  <Application>Microsoft Office PowerPoint</Application>
  <PresentationFormat>On-screen Show (4:3)</PresentationFormat>
  <Paragraphs>1600</Paragraphs>
  <Slides>92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Calibri</vt:lpstr>
      <vt:lpstr>Charlemagne Std</vt:lpstr>
      <vt:lpstr>Cordia New</vt:lpstr>
      <vt:lpstr>Leelawadee</vt:lpstr>
      <vt:lpstr>TH SarabunPSK</vt:lpstr>
      <vt:lpstr>Custom Design</vt:lpstr>
      <vt:lpstr>มาตรฐานสถานที่จัดงานประเทศไทย  ประเภทห้องประชุม (Meeting Room) ฉบับปรับปรุง ปี 2558 Thailand MICE Venue Standard Certification (Category: Meeting Room) 2nd  Edition 2015</vt:lpstr>
      <vt:lpstr>การปรับปรุงคู่มือการประเมินมาตรฐานสถานที่จัดงานประเทศไทย (ประเภทห้องประชุม) ปี 2558</vt:lpstr>
      <vt:lpstr>การปรับปรุงคู่มือการประเมินมาตรฐาน สถานที่จัดงานประเทศไทย (ประเภทห้องประชุม) ปี 2558</vt:lpstr>
      <vt:lpstr>PowerPoint Presentation</vt:lpstr>
      <vt:lpstr>  คู่มือการประเมินมาตรฐานสถานที่จัดงานประเทศไทย  ประเภทห้องประชุม (Meeting Room) ฉบับปรับปรุง ปี2558 Thailand MICE Venue Standard Certification Handbook  (Category: Meeting Room) 2nd Edition 2015</vt:lpstr>
      <vt:lpstr>การตรวจประเมินมาตรฐาน – นิยามปฏิบัติการ</vt:lpstr>
      <vt:lpstr>การตรวจประเมินมาตรฐาน – นิยามปฏิบัติการ</vt:lpstr>
      <vt:lpstr>การตรวจประเมินมาตรฐาน – นิยามปฏิบัติการ</vt:lpstr>
      <vt:lpstr>การตรวจประเมินมาตรฐาน – นิยามปฏิบัติการ</vt:lpstr>
      <vt:lpstr>การตรวจประเมินมาตรฐาน – นิยามปฏิบัติการ</vt:lpstr>
      <vt:lpstr>การตรวจประเมินมาตรฐาน – นิยามปฏิบัติการ</vt:lpstr>
      <vt:lpstr>PowerPoint Presentation</vt:lpstr>
      <vt:lpstr>องค์ประกอบ ตัวชี้วัด</vt:lpstr>
      <vt:lpstr>องค์ประกอบ ตัวชี้วัด – องค์ประกอบในการตรวจประเมิน</vt:lpstr>
      <vt:lpstr>องค์ประกอบในการตรวจประเมิน </vt:lpstr>
      <vt:lpstr>องค์ประกอบในการตรวจประเมิน </vt:lpstr>
      <vt:lpstr>องค์ประกอบในการตรวจประเมิน </vt:lpstr>
      <vt:lpstr>PowerPoint Presentation</vt:lpstr>
      <vt:lpstr>องค์ประกอบ ตัวชี้วัด – ค่าน้ำหนัก</vt:lpstr>
      <vt:lpstr>ด้านกายภาพ (Physical Component – P)</vt:lpstr>
      <vt:lpstr>องค์ประกอบ ตัวชี้วัด – ค่าน้ำหนัก</vt:lpstr>
      <vt:lpstr>เกณฑ์การตรวจประเมิน</vt:lpstr>
      <vt:lpstr>คณะกรรมการมาตรฐานสถานที่จัดงานประเทศไทย (ประเภทห้องประชุม) </vt:lpstr>
      <vt:lpstr>คณะกรรมการมาตรฐานสถานที่จัดงานประเทศไทย (ประเภทห้องประชุม) </vt:lpstr>
      <vt:lpstr>คณะกรรมการมาตรฐานสถานที่จัดงานประเทศไทย (ประเภทห้องประชุม) </vt:lpstr>
      <vt:lpstr>ขั้นตอน และ กรอบเวลาการตรวจประเมิน</vt:lpstr>
      <vt:lpstr>ตัวชี้วัดมาตรฐานสถานที่จัดงานประเทศไทย (ประเภทห้องประชุม)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ด้านกายภาพ (Physical Component – P)</vt:lpstr>
      <vt:lpstr>ด้านเทคโนโลยี (Technology Component – T)</vt:lpstr>
      <vt:lpstr>ด้านเทคโนโลยี (Technology Component – T)</vt:lpstr>
      <vt:lpstr>ด้านเทคโนโลยี (Technology Component – T)</vt:lpstr>
      <vt:lpstr>ด้านเทคโนโลยี (Technology Component – T)</vt:lpstr>
      <vt:lpstr>ด้านเทคโนโลยี (Technology Component – T)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ด้านบริการและการจัดการ (Service and Management Component – S&amp;M)</vt:lpstr>
      <vt:lpstr>ตัวชี้วัดมาตรฐานสถานที่จัดงานประเทศไทย (ประเภทห้องประชุม)</vt:lpstr>
      <vt:lpstr>เงื่อนไขและข้อปฏิบัติ ในการสมัครขอรับการตรวจประเมิน</vt:lpstr>
      <vt:lpstr>เงื่อนไขและข้อปฏิบัติ – ก่อนการตรวจประเมิน </vt:lpstr>
      <vt:lpstr>เงื่อนไขและข้อปฏิบัติ – การตรวจประเมิน </vt:lpstr>
      <vt:lpstr>เงื่อนไขและข้อปฏิบัติ – การตรวจประเมิน </vt:lpstr>
      <vt:lpstr>เงื่อนไขและข้อปฏิบัติ – หลังการตรวจประเมิน </vt:lpstr>
      <vt:lpstr>เงื่อนไขและข้อปฏิบัติ – หลังการตรวจประเมิน </vt:lpstr>
      <vt:lpstr>เงื่อนไขและข้อปฏิบัติ – หลังการตรวจประเมิน </vt:lpstr>
      <vt:lpstr>เงื่อนไขและข้อปฏิบัติ – หลังการตรวจประเมิน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 MICE Venue Standard (TMVS)</dc:title>
  <dc:creator>user</dc:creator>
  <cp:lastModifiedBy>IT_Webmaster</cp:lastModifiedBy>
  <cp:revision>401</cp:revision>
  <cp:lastPrinted>2016-09-25T05:21:10Z</cp:lastPrinted>
  <dcterms:created xsi:type="dcterms:W3CDTF">2014-10-02T18:06:40Z</dcterms:created>
  <dcterms:modified xsi:type="dcterms:W3CDTF">2016-10-19T03:48:33Z</dcterms:modified>
</cp:coreProperties>
</file>